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3" r:id="rId3"/>
    <p:sldId id="265" r:id="rId4"/>
    <p:sldId id="278" r:id="rId5"/>
    <p:sldId id="260" r:id="rId6"/>
    <p:sldId id="261" r:id="rId7"/>
    <p:sldId id="274" r:id="rId8"/>
    <p:sldId id="257" r:id="rId9"/>
    <p:sldId id="258" r:id="rId10"/>
    <p:sldId id="266" r:id="rId11"/>
    <p:sldId id="263" r:id="rId12"/>
    <p:sldId id="264" r:id="rId13"/>
    <p:sldId id="267" r:id="rId14"/>
    <p:sldId id="268" r:id="rId15"/>
    <p:sldId id="270" r:id="rId16"/>
    <p:sldId id="273" r:id="rId17"/>
    <p:sldId id="271" r:id="rId18"/>
    <p:sldId id="272" r:id="rId19"/>
    <p:sldId id="275" r:id="rId20"/>
    <p:sldId id="280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0C5AC-1C4A-410C-90E3-31F86EE620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8C394E-5C87-4511-B9A9-DA89A02EC7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ED086-8E13-412A-BE55-DCEB396E0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CB985-92C8-43D8-8839-59D2DCDEE7B0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38EA3-55E5-4E9F-B3EC-048C9B45A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9D7F3-1D95-4D31-A559-0C32C9FBA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C027-B2C7-48B9-A609-672C39DB4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78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AD629-1BC4-4846-BD02-97DF6535F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4CEA7-7DBD-423E-ACA9-E2A42A57F4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51E82-8E42-4C42-8EE7-D808E0057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CB985-92C8-43D8-8839-59D2DCDEE7B0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F9C1F-45E3-4102-963C-72E56983F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E4596-37A2-4B62-A880-5E80C43B6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C027-B2C7-48B9-A609-672C39DB4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30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CAD14A-F4E5-4CB4-8711-003D59EEC2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65FA52-F4C6-4E14-816B-E1384A78B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CFA83-E77C-47DC-B82B-1E5C2DD0B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CB985-92C8-43D8-8839-59D2DCDEE7B0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F9B3E-F685-40EF-B780-25C778E44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BAAAD-B64A-4A10-8AD9-27C5BB182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C027-B2C7-48B9-A609-672C39DB4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540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613CE-201B-433D-8FA5-3999FB137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800A3-E7C5-4E72-9DC9-16E61ECA4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37FF5-05CB-4C4B-9C37-4C268E029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CB985-92C8-43D8-8839-59D2DCDEE7B0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415E5-C725-4146-8305-61B97B341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66A95-D3EB-493A-B46A-2E6F062E4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C027-B2C7-48B9-A609-672C39DB4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97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C8371-8004-4C97-BDE4-79EBBFC21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0259-BAF5-4B3C-9295-A292989FF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469B5-39A8-45F5-8E44-D439036C4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CB985-92C8-43D8-8839-59D2DCDEE7B0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AE127-6259-4F52-BBEC-A5474A826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23E5F-8664-470F-A0EA-E0B805A7D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C027-B2C7-48B9-A609-672C39DB4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642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65CE3-285C-4894-AE53-554325607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9E685-8CE5-4A14-8202-E6CCD7018E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7BF88F-65BF-4D5C-A100-5797D0FCDF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2C753C-DC72-4A2D-B3F9-E313AF643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CB985-92C8-43D8-8839-59D2DCDEE7B0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4030A1-1D0A-44FD-8832-2980E09EB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389F12-2C79-409C-AF3D-06AB7134B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C027-B2C7-48B9-A609-672C39DB4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402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E9256-BCEB-445C-BBAC-CD5831E9D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3D5953-B3A4-4EF9-A2A8-00A4FCDF8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6FCCDD-749A-495F-8BEA-1A7F2CDC21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DB3325-74BF-4008-9284-16B64F2E9C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E7B803-5D86-4EEF-B105-76A043AA1A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10E3B2-E64B-42EC-8BE0-B0D59BC6E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CB985-92C8-43D8-8839-59D2DCDEE7B0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3AEF8D-C5B4-42F1-B1D7-E960538F4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39C71F-1DA8-457C-A444-18CEAEAD7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C027-B2C7-48B9-A609-672C39DB4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606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853CE-E083-4C15-8BB0-016D4D206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D2409C-025E-469D-BDAC-31C2D2A95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CB985-92C8-43D8-8839-59D2DCDEE7B0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C1C8A2-B214-4B89-8BCE-4B97FBE23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9F2EA4-F2AE-4AF0-B26A-1CF179EE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C027-B2C7-48B9-A609-672C39DB4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73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BEE97E-80B6-4F96-8300-A8AF79551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CB985-92C8-43D8-8839-59D2DCDEE7B0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013B80-C381-4562-93E0-267E55DB9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A1E8E4-D6C3-4ABA-91B4-A81756486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C027-B2C7-48B9-A609-672C39DB4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73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8B077-CF2D-4BE1-8D7D-81ED6B9F1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F5515-9003-4666-8A77-D183890778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09E639-8591-4577-BA48-C96D05C21A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708BE9-D3F7-4761-9636-CF59B29C9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CB985-92C8-43D8-8839-59D2DCDEE7B0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8F8A5-B690-4DD3-BAAE-41F5CF525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43AB6B-AFED-4681-9156-924FACD23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C027-B2C7-48B9-A609-672C39DB4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77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E0CC5-85EC-4ABE-873E-5EECC56FA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74375C-0A65-48C9-99FF-6CE5CD709C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D27859-328F-458E-90AA-45B7D3C702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89B6E9-E890-463B-8AD5-CA9410086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CB985-92C8-43D8-8839-59D2DCDEE7B0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21EC8A-47E6-47AB-83EC-B807A1F9E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D08B89-BE7A-49C0-82E9-60F74853F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C027-B2C7-48B9-A609-672C39DB4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99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2A33A4-3CD8-4F75-9BE3-4370B822A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96C25-0C6E-4F92-A53D-97644930D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D666C-FAF2-47B0-8D12-1B9531DEC1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CB985-92C8-43D8-8839-59D2DCDEE7B0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0AD9D-738E-4E72-BBB9-BE9081C031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8F5F5-23AC-4A5C-8261-2A9411E0B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EC027-B2C7-48B9-A609-672C39DB4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653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1319A-1785-4875-906C-389DBE5450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Calvert and </a:t>
            </a:r>
            <a:r>
              <a:rPr lang="en-US" dirty="0" err="1"/>
              <a:t>NSoG</a:t>
            </a:r>
            <a:r>
              <a:rPr lang="en-US" dirty="0"/>
              <a:t> Spatial Comparison</a:t>
            </a:r>
          </a:p>
        </p:txBody>
      </p:sp>
    </p:spTree>
    <p:extLst>
      <p:ext uri="{BB962C8B-B14F-4D97-AF65-F5344CB8AC3E}">
        <p14:creationId xmlns:p14="http://schemas.microsoft.com/office/powerpoint/2010/main" val="2289942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779B7B-21E0-4CD0-8938-B1F4D19DB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18168"/>
          </a:xfrm>
        </p:spPr>
        <p:txBody>
          <a:bodyPr>
            <a:normAutofit fontScale="90000"/>
          </a:bodyPr>
          <a:lstStyle/>
          <a:p>
            <a:r>
              <a:rPr lang="en-US" dirty="0"/>
              <a:t>Statistical tests added to </a:t>
            </a:r>
            <a:r>
              <a:rPr lang="en-US" dirty="0" err="1"/>
              <a:t>nMDS</a:t>
            </a:r>
            <a:r>
              <a:rPr lang="en-US" dirty="0"/>
              <a:t> 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EC8B0E-768D-4091-B50C-015E4DF0902B}"/>
              </a:ext>
            </a:extLst>
          </p:cNvPr>
          <p:cNvSpPr/>
          <p:nvPr/>
        </p:nvSpPr>
        <p:spPr>
          <a:xfrm>
            <a:off x="279746" y="1239146"/>
            <a:ext cx="462419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Group DFO2  #</a:t>
            </a:r>
            <a:r>
              <a:rPr lang="en-US" b="1" dirty="0" err="1"/>
              <a:t>sps</a:t>
            </a:r>
            <a:r>
              <a:rPr lang="en-US" b="1" dirty="0"/>
              <a:t>.  1 </a:t>
            </a:r>
          </a:p>
          <a:p>
            <a:r>
              <a:rPr lang="en-US" dirty="0"/>
              <a:t>                  		stat     </a:t>
            </a:r>
            <a:r>
              <a:rPr lang="en-US" dirty="0" err="1"/>
              <a:t>p.value</a:t>
            </a:r>
            <a:r>
              <a:rPr lang="en-US" dirty="0"/>
              <a:t>  </a:t>
            </a:r>
          </a:p>
          <a:p>
            <a:r>
              <a:rPr lang="en-US" dirty="0" err="1"/>
              <a:t>Dinophysis</a:t>
            </a:r>
            <a:r>
              <a:rPr lang="en-US" dirty="0"/>
              <a:t> </a:t>
            </a:r>
            <a:r>
              <a:rPr lang="en-US" dirty="0" err="1"/>
              <a:t>acuta</a:t>
            </a:r>
            <a:r>
              <a:rPr lang="en-US" dirty="0"/>
              <a:t>		0.376  0.0189 *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b="1" dirty="0"/>
              <a:t>Group KC10  #</a:t>
            </a:r>
            <a:r>
              <a:rPr lang="en-US" b="1" dirty="0" err="1"/>
              <a:t>sps</a:t>
            </a:r>
            <a:r>
              <a:rPr lang="en-US" b="1" dirty="0"/>
              <a:t>.  1 </a:t>
            </a:r>
          </a:p>
          <a:p>
            <a:r>
              <a:rPr lang="en-US" dirty="0"/>
              <a:t>               			stat     </a:t>
            </a:r>
            <a:r>
              <a:rPr lang="en-US" dirty="0" err="1"/>
              <a:t>p.value</a:t>
            </a:r>
            <a:r>
              <a:rPr lang="en-US" dirty="0"/>
              <a:t>  </a:t>
            </a:r>
          </a:p>
          <a:p>
            <a:r>
              <a:rPr lang="en-US" dirty="0" err="1"/>
              <a:t>Biddulphiales</a:t>
            </a:r>
            <a:r>
              <a:rPr lang="en-US" dirty="0"/>
              <a:t> 		0.335  0.0471 *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b="1" dirty="0"/>
              <a:t>Group QCS01  #</a:t>
            </a:r>
            <a:r>
              <a:rPr lang="en-US" b="1" dirty="0" err="1"/>
              <a:t>sps</a:t>
            </a:r>
            <a:r>
              <a:rPr lang="en-US" b="1" dirty="0"/>
              <a:t>.  6 </a:t>
            </a:r>
          </a:p>
          <a:p>
            <a:r>
              <a:rPr lang="en-US" dirty="0"/>
              <a:t>                          		stat     </a:t>
            </a:r>
            <a:r>
              <a:rPr lang="en-US" dirty="0" err="1"/>
              <a:t>p.value</a:t>
            </a:r>
            <a:r>
              <a:rPr lang="en-US" dirty="0"/>
              <a:t>   </a:t>
            </a:r>
          </a:p>
          <a:p>
            <a:r>
              <a:rPr lang="en-US" dirty="0" err="1"/>
              <a:t>Chaetoceros</a:t>
            </a:r>
            <a:r>
              <a:rPr lang="en-US" dirty="0"/>
              <a:t> </a:t>
            </a:r>
            <a:r>
              <a:rPr lang="en-US" dirty="0" err="1"/>
              <a:t>decipiens</a:t>
            </a:r>
            <a:r>
              <a:rPr lang="en-US" dirty="0"/>
              <a:t>    	0.455  0.0049 **</a:t>
            </a:r>
          </a:p>
          <a:p>
            <a:r>
              <a:rPr lang="en-US" dirty="0" err="1"/>
              <a:t>Dactyliosolen</a:t>
            </a:r>
            <a:r>
              <a:rPr lang="en-US" dirty="0"/>
              <a:t> </a:t>
            </a:r>
            <a:r>
              <a:rPr lang="en-US" dirty="0" err="1"/>
              <a:t>phuketensis</a:t>
            </a:r>
            <a:r>
              <a:rPr lang="en-US" dirty="0"/>
              <a:t> 	0.429  0.0072 **</a:t>
            </a:r>
          </a:p>
          <a:p>
            <a:r>
              <a:rPr lang="en-US" dirty="0" err="1"/>
              <a:t>Detonula</a:t>
            </a:r>
            <a:r>
              <a:rPr lang="en-US" dirty="0"/>
              <a:t> </a:t>
            </a:r>
            <a:r>
              <a:rPr lang="en-US" dirty="0" err="1"/>
              <a:t>pumila</a:t>
            </a:r>
            <a:r>
              <a:rPr lang="en-US" dirty="0"/>
              <a:t>           	0.422  0.0058 **</a:t>
            </a:r>
          </a:p>
          <a:p>
            <a:r>
              <a:rPr lang="en-US" dirty="0" err="1"/>
              <a:t>Thalassiosira</a:t>
            </a:r>
            <a:r>
              <a:rPr lang="en-US" dirty="0"/>
              <a:t> rotula      	0.412  0.0101 * </a:t>
            </a:r>
          </a:p>
          <a:p>
            <a:r>
              <a:rPr lang="en-US" dirty="0" err="1"/>
              <a:t>Ditylum</a:t>
            </a:r>
            <a:r>
              <a:rPr lang="en-US" dirty="0"/>
              <a:t> </a:t>
            </a:r>
            <a:r>
              <a:rPr lang="en-US" dirty="0" err="1"/>
              <a:t>brightwellii</a:t>
            </a:r>
            <a:r>
              <a:rPr lang="en-US" dirty="0"/>
              <a:t>      	0.390  0.0130 * </a:t>
            </a:r>
          </a:p>
          <a:p>
            <a:r>
              <a:rPr lang="en-US" dirty="0" err="1"/>
              <a:t>Prorocentrum</a:t>
            </a:r>
            <a:r>
              <a:rPr lang="en-US" dirty="0"/>
              <a:t> </a:t>
            </a:r>
            <a:r>
              <a:rPr lang="en-US" dirty="0" err="1"/>
              <a:t>micans</a:t>
            </a:r>
            <a:r>
              <a:rPr lang="en-US" dirty="0"/>
              <a:t>       	0.380  0.0200 * 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E7A373-B55D-4A74-B15A-C1085EE14AC5}"/>
              </a:ext>
            </a:extLst>
          </p:cNvPr>
          <p:cNvSpPr/>
          <p:nvPr/>
        </p:nvSpPr>
        <p:spPr>
          <a:xfrm>
            <a:off x="4903939" y="1239146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Group KC10+QCS01  #</a:t>
            </a:r>
            <a:r>
              <a:rPr lang="en-US" b="1" dirty="0" err="1"/>
              <a:t>sps</a:t>
            </a:r>
            <a:r>
              <a:rPr lang="en-US" b="1" dirty="0"/>
              <a:t>.  12 </a:t>
            </a:r>
          </a:p>
          <a:p>
            <a:r>
              <a:rPr lang="en-US" dirty="0"/>
              <a:t>                             		stat     </a:t>
            </a:r>
            <a:r>
              <a:rPr lang="en-US" dirty="0" err="1"/>
              <a:t>p.value</a:t>
            </a:r>
            <a:r>
              <a:rPr lang="en-US" dirty="0"/>
              <a:t>    </a:t>
            </a:r>
          </a:p>
          <a:p>
            <a:r>
              <a:rPr lang="en-US" dirty="0" err="1"/>
              <a:t>Ceratium</a:t>
            </a:r>
            <a:r>
              <a:rPr lang="en-US" dirty="0"/>
              <a:t> </a:t>
            </a:r>
            <a:r>
              <a:rPr lang="en-US" dirty="0" err="1"/>
              <a:t>lineatum</a:t>
            </a:r>
            <a:r>
              <a:rPr lang="en-US" dirty="0"/>
              <a:t>           	0.581  0.0003 ***</a:t>
            </a:r>
          </a:p>
          <a:p>
            <a:r>
              <a:rPr lang="en-US" dirty="0" err="1"/>
              <a:t>Dactyliosolen</a:t>
            </a:r>
            <a:r>
              <a:rPr lang="en-US" dirty="0"/>
              <a:t> </a:t>
            </a:r>
            <a:r>
              <a:rPr lang="en-US" dirty="0" err="1"/>
              <a:t>fragilissimus</a:t>
            </a:r>
            <a:r>
              <a:rPr lang="en-US" dirty="0"/>
              <a:t> 	0.513  0.0006 ***</a:t>
            </a:r>
          </a:p>
          <a:p>
            <a:r>
              <a:rPr lang="en-US" dirty="0" err="1"/>
              <a:t>Chaetoceros</a:t>
            </a:r>
            <a:r>
              <a:rPr lang="en-US" dirty="0"/>
              <a:t> debilis         	0.490  0.0012 ** </a:t>
            </a:r>
          </a:p>
          <a:p>
            <a:r>
              <a:rPr lang="en-US" dirty="0" err="1"/>
              <a:t>Guinardia</a:t>
            </a:r>
            <a:r>
              <a:rPr lang="en-US" dirty="0"/>
              <a:t> </a:t>
            </a:r>
            <a:r>
              <a:rPr lang="en-US" dirty="0" err="1"/>
              <a:t>delicatula</a:t>
            </a:r>
            <a:r>
              <a:rPr lang="en-US" dirty="0"/>
              <a:t>        	0.448  0.0037 ** </a:t>
            </a:r>
          </a:p>
          <a:p>
            <a:r>
              <a:rPr lang="en-US" dirty="0" err="1"/>
              <a:t>Rhizosolenia</a:t>
            </a:r>
            <a:r>
              <a:rPr lang="en-US" dirty="0"/>
              <a:t> </a:t>
            </a:r>
            <a:r>
              <a:rPr lang="en-US" dirty="0" err="1"/>
              <a:t>setigera</a:t>
            </a:r>
            <a:r>
              <a:rPr lang="en-US" dirty="0"/>
              <a:t>       	0.415  0.0082 ** </a:t>
            </a:r>
          </a:p>
          <a:p>
            <a:r>
              <a:rPr lang="en-US" dirty="0" err="1"/>
              <a:t>Chaetoceros</a:t>
            </a:r>
            <a:r>
              <a:rPr lang="en-US" dirty="0"/>
              <a:t> </a:t>
            </a:r>
            <a:r>
              <a:rPr lang="en-US" dirty="0" err="1"/>
              <a:t>seiracanthus</a:t>
            </a:r>
            <a:r>
              <a:rPr lang="en-US" dirty="0"/>
              <a:t>    	0.411  0.0098 ** </a:t>
            </a:r>
          </a:p>
          <a:p>
            <a:r>
              <a:rPr lang="en-US" dirty="0"/>
              <a:t>Pseudo-</a:t>
            </a:r>
            <a:r>
              <a:rPr lang="en-US" dirty="0" err="1"/>
              <a:t>nitzschia</a:t>
            </a:r>
            <a:r>
              <a:rPr lang="en-US" dirty="0"/>
              <a:t> </a:t>
            </a:r>
            <a:r>
              <a:rPr lang="en-US" dirty="0" err="1"/>
              <a:t>seriata</a:t>
            </a:r>
            <a:r>
              <a:rPr lang="en-US" dirty="0"/>
              <a:t>    	0.401  0.0097 ** </a:t>
            </a:r>
          </a:p>
          <a:p>
            <a:r>
              <a:rPr lang="en-US" dirty="0" err="1"/>
              <a:t>Protoperidinium</a:t>
            </a:r>
            <a:r>
              <a:rPr lang="en-US" dirty="0"/>
              <a:t> </a:t>
            </a:r>
            <a:r>
              <a:rPr lang="en-US" dirty="0" err="1"/>
              <a:t>steinii</a:t>
            </a:r>
            <a:r>
              <a:rPr lang="en-US" dirty="0"/>
              <a:t>     	0.399  0.0164 *  </a:t>
            </a:r>
          </a:p>
          <a:p>
            <a:r>
              <a:rPr lang="en-US" dirty="0" err="1"/>
              <a:t>Chaetoceros</a:t>
            </a:r>
            <a:r>
              <a:rPr lang="en-US" dirty="0"/>
              <a:t> </a:t>
            </a:r>
            <a:r>
              <a:rPr lang="en-US" dirty="0" err="1"/>
              <a:t>similis</a:t>
            </a:r>
            <a:r>
              <a:rPr lang="en-US" dirty="0"/>
              <a:t>         	0.381  0.0195 *  </a:t>
            </a:r>
          </a:p>
          <a:p>
            <a:r>
              <a:rPr lang="en-US" dirty="0"/>
              <a:t>Pseudo-</a:t>
            </a:r>
            <a:r>
              <a:rPr lang="en-US" dirty="0" err="1"/>
              <a:t>nitzschia</a:t>
            </a:r>
            <a:r>
              <a:rPr lang="en-US" dirty="0"/>
              <a:t>            	0.368  0.0227 *  </a:t>
            </a:r>
          </a:p>
          <a:p>
            <a:r>
              <a:rPr lang="en-US" dirty="0" err="1"/>
              <a:t>Pterosperma</a:t>
            </a:r>
            <a:r>
              <a:rPr lang="en-US" dirty="0"/>
              <a:t>                 	0.351  0.0336 *  </a:t>
            </a:r>
          </a:p>
          <a:p>
            <a:r>
              <a:rPr lang="en-US" dirty="0" err="1"/>
              <a:t>Leptocylindrus</a:t>
            </a:r>
            <a:r>
              <a:rPr lang="en-US" dirty="0"/>
              <a:t> </a:t>
            </a:r>
            <a:r>
              <a:rPr lang="en-US" dirty="0" err="1"/>
              <a:t>danicus</a:t>
            </a:r>
            <a:r>
              <a:rPr lang="en-US" dirty="0"/>
              <a:t>      	0.349  0.0403 *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0F17F2-9A9F-4506-BC8D-022DEA35B3AB}"/>
              </a:ext>
            </a:extLst>
          </p:cNvPr>
          <p:cNvSpPr txBox="1"/>
          <p:nvPr/>
        </p:nvSpPr>
        <p:spPr>
          <a:xfrm>
            <a:off x="393114" y="5855794"/>
            <a:ext cx="11700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Suggests differences in ecology across the Shelf to fjord gradient – DFO2 is the most different as KC10 and QCS01 share species. Seems like increased diatom richness and diversity at QCS01 and KC10.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FA83-14B6-47B7-ABE1-79C79F1EDD11}"/>
              </a:ext>
            </a:extLst>
          </p:cNvPr>
          <p:cNvSpPr/>
          <p:nvPr/>
        </p:nvSpPr>
        <p:spPr>
          <a:xfrm>
            <a:off x="167662" y="664334"/>
            <a:ext cx="4647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indent="0">
              <a:buNone/>
            </a:pPr>
            <a:r>
              <a:rPr lang="en-US" b="1" dirty="0"/>
              <a:t>2) Indicator species  - between Calvert Stations</a:t>
            </a:r>
          </a:p>
        </p:txBody>
      </p:sp>
    </p:spTree>
    <p:extLst>
      <p:ext uri="{BB962C8B-B14F-4D97-AF65-F5344CB8AC3E}">
        <p14:creationId xmlns:p14="http://schemas.microsoft.com/office/powerpoint/2010/main" val="1734435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3B79A-706A-42F1-B663-5C16A980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24848"/>
          </a:xfrm>
        </p:spPr>
        <p:txBody>
          <a:bodyPr/>
          <a:lstStyle/>
          <a:p>
            <a:r>
              <a:rPr lang="en-US" dirty="0"/>
              <a:t>Diversity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5092B-7A97-4213-A314-F338653D1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5684"/>
            <a:ext cx="9720632" cy="48603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120A4D-EE01-4A67-BCA5-0EFBBF183D10}"/>
              </a:ext>
            </a:extLst>
          </p:cNvPr>
          <p:cNvSpPr txBox="1"/>
          <p:nvPr/>
        </p:nvSpPr>
        <p:spPr>
          <a:xfrm>
            <a:off x="9839194" y="1357518"/>
            <a:ext cx="220249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QU39 typically has the lowest richness and diversity, notably from June through August, with increases in the fall representative of increases in diatoms</a:t>
            </a:r>
          </a:p>
          <a:p>
            <a:endParaRPr lang="en-US" dirty="0"/>
          </a:p>
          <a:p>
            <a:r>
              <a:rPr lang="en-US" dirty="0"/>
              <a:t>Calvert – DFO2 tends to have lowest richness and diversity (2019 likely exception)</a:t>
            </a:r>
          </a:p>
          <a:p>
            <a:endParaRPr lang="en-US" dirty="0"/>
          </a:p>
          <a:p>
            <a:r>
              <a:rPr lang="en-US" dirty="0"/>
              <a:t>QCS01 in August has high richness.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70CE38-4A8D-4D41-A048-1F383D3CE64E}"/>
              </a:ext>
            </a:extLst>
          </p:cNvPr>
          <p:cNvSpPr txBox="1"/>
          <p:nvPr/>
        </p:nvSpPr>
        <p:spPr>
          <a:xfrm>
            <a:off x="3175348" y="6450904"/>
            <a:ext cx="5304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Least frequent data removed – need to fix </a:t>
            </a:r>
            <a:r>
              <a:rPr lang="en-US"/>
              <a:t>and update.</a:t>
            </a:r>
          </a:p>
        </p:txBody>
      </p:sp>
    </p:spTree>
    <p:extLst>
      <p:ext uri="{BB962C8B-B14F-4D97-AF65-F5344CB8AC3E}">
        <p14:creationId xmlns:p14="http://schemas.microsoft.com/office/powerpoint/2010/main" val="4260488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CDF739-6E3E-4A04-98F3-99B5800913B6}"/>
              </a:ext>
            </a:extLst>
          </p:cNvPr>
          <p:cNvSpPr txBox="1"/>
          <p:nvPr/>
        </p:nvSpPr>
        <p:spPr>
          <a:xfrm>
            <a:off x="0" y="0"/>
            <a:ext cx="5251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Multivariate Statistics – RDA, interpretation next plot.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7B0DA3-683B-4E6D-8339-EEBD0C5EC40E}"/>
              </a:ext>
            </a:extLst>
          </p:cNvPr>
          <p:cNvSpPr/>
          <p:nvPr/>
        </p:nvSpPr>
        <p:spPr>
          <a:xfrm>
            <a:off x="190270" y="4791298"/>
            <a:ext cx="541262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ighlight>
                  <a:srgbClr val="00FFFF"/>
                </a:highlight>
              </a:rPr>
              <a:t>Eigenvectors are scaled to </a:t>
            </a:r>
            <a:r>
              <a:rPr lang="en-US" sz="1200" b="1" dirty="0">
                <a:highlight>
                  <a:srgbClr val="00FFFF"/>
                </a:highlight>
              </a:rPr>
              <a:t>unit length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ighlight>
                  <a:srgbClr val="00FFFF"/>
                </a:highlight>
              </a:rPr>
              <a:t>Distances among objects - </a:t>
            </a:r>
            <a:r>
              <a:rPr lang="en-US" sz="1200" b="1" dirty="0">
                <a:highlight>
                  <a:srgbClr val="00FFFF"/>
                </a:highlight>
              </a:rPr>
              <a:t>Euclidean distances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ighlight>
                  <a:srgbClr val="00FF00"/>
                </a:highlight>
              </a:rPr>
              <a:t>Projecting  an  object  at  right  angle  on  a  response  variable  or  a quantitative  explanatory  variable  approximates  the  position  of  the object along that variable.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ighlight>
                  <a:srgbClr val="00FFFF"/>
                </a:highlight>
              </a:rPr>
              <a:t>The angles among response vectors are meaningless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ighlight>
                  <a:srgbClr val="00FFFF"/>
                </a:highlight>
              </a:rPr>
              <a:t>Angles  between  response  and  explanatory  variables  in  the biplot reflect their correlations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ighlight>
                  <a:srgbClr val="00FF00"/>
                </a:highlight>
              </a:rPr>
              <a:t>Relationship between the centroid and a response variable (species) is  found  by  projecting  the centroid at right angle on the variable (as for individual objects).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DFCA2B-549E-46AE-81BC-F4E42959FCC6}"/>
              </a:ext>
            </a:extLst>
          </p:cNvPr>
          <p:cNvSpPr/>
          <p:nvPr/>
        </p:nvSpPr>
        <p:spPr>
          <a:xfrm>
            <a:off x="5708650" y="4785128"/>
            <a:ext cx="615532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ighlight>
                  <a:srgbClr val="00FFFF"/>
                </a:highlight>
              </a:rPr>
              <a:t>Eigenvectors are scaled to the </a:t>
            </a:r>
            <a:r>
              <a:rPr lang="en-US" sz="1200" b="1" dirty="0">
                <a:highlight>
                  <a:srgbClr val="00FFFF"/>
                </a:highlight>
              </a:rPr>
              <a:t>square root of their eigenvalue</a:t>
            </a:r>
            <a:r>
              <a:rPr lang="en-US" sz="1200" dirty="0">
                <a:highlight>
                  <a:srgbClr val="00FFFF"/>
                </a:highlight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ighlight>
                  <a:srgbClr val="00FFFF"/>
                </a:highlight>
              </a:rPr>
              <a:t>Distances - </a:t>
            </a:r>
            <a:r>
              <a:rPr lang="en-US" sz="1200" b="1" dirty="0">
                <a:highlight>
                  <a:srgbClr val="00FFFF"/>
                </a:highlight>
              </a:rPr>
              <a:t>not  approximations  of their Euclidean distances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ighlight>
                  <a:srgbClr val="00FF00"/>
                </a:highlight>
              </a:rPr>
              <a:t>Projecting an object at right angle on a response or an explanatory variable approximates the value of the object along that variable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ighlight>
                  <a:srgbClr val="00FFFF"/>
                </a:highlight>
              </a:rPr>
              <a:t>Angles  in  the  biplot  between  response  and  explanatory variables, and between response variables  themselves  or  explanatory variables themselves, reflect their correlations.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ighlight>
                  <a:srgbClr val="00FFFF"/>
                </a:highlight>
              </a:rPr>
              <a:t>Angles  between  descriptors  in  the  biplot  reflect  their covariances or correlations.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ighlight>
                  <a:srgbClr val="00FF00"/>
                </a:highlight>
              </a:rPr>
              <a:t>Relationship between the centroid of a qualitative explanatory variable and a response variable (species) is  found  by  projecting  the centroid at right angle on the variable (as for individual objects).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FC2D69-A4F1-41CC-BDE5-3945B3F66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156" y="303751"/>
            <a:ext cx="5669292" cy="4572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930A8A-3827-493F-AC0C-21E83EF73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8" y="303751"/>
            <a:ext cx="5669292" cy="457200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E2179EE-CD58-4B9D-ACC7-A53D1CF892A2}"/>
              </a:ext>
            </a:extLst>
          </p:cNvPr>
          <p:cNvSpPr txBox="1"/>
          <p:nvPr/>
        </p:nvSpPr>
        <p:spPr>
          <a:xfrm>
            <a:off x="4578263" y="369332"/>
            <a:ext cx="100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Scaling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074CA4-2D47-4566-93E9-AF2AEFF4BB9D}"/>
              </a:ext>
            </a:extLst>
          </p:cNvPr>
          <p:cNvSpPr txBox="1"/>
          <p:nvPr/>
        </p:nvSpPr>
        <p:spPr>
          <a:xfrm>
            <a:off x="10009712" y="369332"/>
            <a:ext cx="100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Scaling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C959A2-CB6D-47D4-8680-042559062AFE}"/>
              </a:ext>
            </a:extLst>
          </p:cNvPr>
          <p:cNvSpPr txBox="1"/>
          <p:nvPr/>
        </p:nvSpPr>
        <p:spPr>
          <a:xfrm>
            <a:off x="9466228" y="651354"/>
            <a:ext cx="15469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Species with top 10 highest abundance &amp; site scores plotted</a:t>
            </a:r>
          </a:p>
        </p:txBody>
      </p:sp>
    </p:spTree>
    <p:extLst>
      <p:ext uri="{BB962C8B-B14F-4D97-AF65-F5344CB8AC3E}">
        <p14:creationId xmlns:p14="http://schemas.microsoft.com/office/powerpoint/2010/main" val="1115806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2FF1581-02FF-4DFE-BA41-BBC2B371B2DC}"/>
              </a:ext>
            </a:extLst>
          </p:cNvPr>
          <p:cNvSpPr txBox="1"/>
          <p:nvPr/>
        </p:nvSpPr>
        <p:spPr>
          <a:xfrm>
            <a:off x="0" y="0"/>
            <a:ext cx="2823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Multivariate Statistics – RDA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1D0D43-6241-4846-A847-EB9CBA97EF65}"/>
              </a:ext>
            </a:extLst>
          </p:cNvPr>
          <p:cNvSpPr txBox="1"/>
          <p:nvPr/>
        </p:nvSpPr>
        <p:spPr>
          <a:xfrm>
            <a:off x="39358" y="4808344"/>
            <a:ext cx="1215264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Axis 1 (RDA 1), which contains the majority of the explained variance (27.8%), is driven by </a:t>
            </a:r>
            <a:r>
              <a:rPr lang="en-US" sz="1400" b="1" dirty="0"/>
              <a:t>temperature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There is a </a:t>
            </a:r>
            <a:r>
              <a:rPr lang="en-US" sz="1400" b="1" dirty="0"/>
              <a:t>rough spring to late summer gradient/autumn gradient</a:t>
            </a:r>
            <a:r>
              <a:rPr lang="en-US" sz="1400" dirty="0"/>
              <a:t> along this axis (late summer is warmer)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 cluster is comprised of </a:t>
            </a:r>
            <a:r>
              <a:rPr lang="en-US" sz="1400" b="1" dirty="0"/>
              <a:t>QU39</a:t>
            </a:r>
            <a:r>
              <a:rPr lang="en-US" sz="1400" dirty="0"/>
              <a:t> and two </a:t>
            </a:r>
            <a:r>
              <a:rPr lang="en-US" sz="1400" b="1" dirty="0"/>
              <a:t>DFO2 stations</a:t>
            </a:r>
            <a:r>
              <a:rPr lang="en-US" sz="1400" dirty="0"/>
              <a:t>, and these are related to </a:t>
            </a:r>
            <a:r>
              <a:rPr lang="en-US" sz="1400" dirty="0" err="1"/>
              <a:t>Telelaux</a:t>
            </a:r>
            <a:r>
              <a:rPr lang="en-US" sz="1400" dirty="0"/>
              <a:t> and </a:t>
            </a:r>
            <a:r>
              <a:rPr lang="en-US" sz="1400" dirty="0" err="1"/>
              <a:t>Hillea</a:t>
            </a:r>
            <a:r>
              <a:rPr lang="en-US" sz="1400" dirty="0"/>
              <a:t> (</a:t>
            </a:r>
            <a:r>
              <a:rPr lang="en-US" sz="1400" b="1" dirty="0" err="1"/>
              <a:t>cryptophytes</a:t>
            </a:r>
            <a:r>
              <a:rPr lang="en-US" sz="1400" dirty="0"/>
              <a:t>) and </a:t>
            </a:r>
            <a:r>
              <a:rPr lang="en-US" sz="1400" b="1" dirty="0"/>
              <a:t>temperature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 err="1"/>
              <a:t>Skeletonema</a:t>
            </a:r>
            <a:r>
              <a:rPr lang="en-US" sz="1400" b="1" dirty="0"/>
              <a:t> </a:t>
            </a:r>
            <a:r>
              <a:rPr lang="en-US" sz="1400" b="1" dirty="0" err="1"/>
              <a:t>marinoi</a:t>
            </a:r>
            <a:r>
              <a:rPr lang="en-US" sz="1400" b="1" dirty="0"/>
              <a:t>  (</a:t>
            </a:r>
            <a:r>
              <a:rPr lang="en-US" sz="1400" b="1" dirty="0" err="1"/>
              <a:t>S.m</a:t>
            </a:r>
            <a:r>
              <a:rPr lang="en-US" sz="1400" b="1" dirty="0"/>
              <a:t>.) </a:t>
            </a:r>
            <a:r>
              <a:rPr lang="en-US" sz="1400" dirty="0"/>
              <a:t>is inversely related to temperature and a grouping of Calvert spring/summer (bloom) samples (includes DFO2)</a:t>
            </a:r>
          </a:p>
          <a:p>
            <a:pPr lvl="0"/>
            <a:r>
              <a:rPr lang="en-US" sz="1400" dirty="0">
                <a:solidFill>
                  <a:prstClr val="black"/>
                </a:solidFill>
              </a:rPr>
              <a:t>Axis 2 (RDA 1) – driven by </a:t>
            </a:r>
            <a:r>
              <a:rPr lang="en-US" sz="1400" b="1" dirty="0">
                <a:solidFill>
                  <a:prstClr val="black"/>
                </a:solidFill>
              </a:rPr>
              <a:t>salinity/PO4</a:t>
            </a:r>
            <a:r>
              <a:rPr lang="en-US" sz="1400" dirty="0">
                <a:solidFill>
                  <a:prstClr val="black"/>
                </a:solidFill>
              </a:rPr>
              <a:t>, but much less constrained variability explained (5.5%)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Group of primarily </a:t>
            </a:r>
            <a:r>
              <a:rPr lang="en-US" sz="1400" b="1" dirty="0">
                <a:solidFill>
                  <a:prstClr val="black"/>
                </a:solidFill>
              </a:rPr>
              <a:t>QCS01 and KC10 summer samples </a:t>
            </a:r>
            <a:r>
              <a:rPr lang="en-US" sz="1400" dirty="0">
                <a:solidFill>
                  <a:prstClr val="black"/>
                </a:solidFill>
              </a:rPr>
              <a:t>related to non-</a:t>
            </a:r>
            <a:r>
              <a:rPr lang="en-US" sz="1400" dirty="0" err="1">
                <a:solidFill>
                  <a:prstClr val="black"/>
                </a:solidFill>
              </a:rPr>
              <a:t>S.m</a:t>
            </a:r>
            <a:r>
              <a:rPr lang="en-US" sz="1400" dirty="0">
                <a:solidFill>
                  <a:prstClr val="black"/>
                </a:solidFill>
              </a:rPr>
              <a:t>. diatoms (i.e. </a:t>
            </a:r>
            <a:r>
              <a:rPr lang="en-US" sz="1400" b="1" dirty="0" err="1">
                <a:solidFill>
                  <a:prstClr val="black"/>
                </a:solidFill>
              </a:rPr>
              <a:t>Chaetoceros</a:t>
            </a:r>
            <a:r>
              <a:rPr lang="en-US" sz="1400" b="1" dirty="0">
                <a:solidFill>
                  <a:prstClr val="black"/>
                </a:solidFill>
              </a:rPr>
              <a:t> </a:t>
            </a:r>
            <a:r>
              <a:rPr lang="en-US" sz="1400" b="1" dirty="0" err="1">
                <a:solidFill>
                  <a:prstClr val="black"/>
                </a:solidFill>
              </a:rPr>
              <a:t>spp</a:t>
            </a:r>
            <a:r>
              <a:rPr lang="en-US" sz="1400" b="1" dirty="0">
                <a:solidFill>
                  <a:prstClr val="black"/>
                </a:solidFill>
              </a:rPr>
              <a:t> (C.S., C.C.), pseudo </a:t>
            </a:r>
            <a:r>
              <a:rPr lang="en-US" sz="1400" b="1" dirty="0" err="1">
                <a:solidFill>
                  <a:prstClr val="black"/>
                </a:solidFill>
              </a:rPr>
              <a:t>nitzschia</a:t>
            </a:r>
            <a:r>
              <a:rPr lang="en-US" sz="1400" b="1" dirty="0">
                <a:solidFill>
                  <a:prstClr val="black"/>
                </a:solidFill>
              </a:rPr>
              <a:t> (P.n.s)</a:t>
            </a:r>
            <a:r>
              <a:rPr lang="en-US" sz="1400" dirty="0">
                <a:solidFill>
                  <a:prstClr val="black"/>
                </a:solidFill>
              </a:rPr>
              <a:t>, </a:t>
            </a:r>
            <a:r>
              <a:rPr lang="en-US" sz="1400" b="1" dirty="0">
                <a:solidFill>
                  <a:prstClr val="black"/>
                </a:solidFill>
              </a:rPr>
              <a:t>increased salinity and reduced po4 (DFO2 is different in summer with less diatoms diversity? – also suggested by indicator species analysis and diversity/richness).</a:t>
            </a:r>
            <a:endParaRPr lang="en-US" sz="1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A7100F-4BED-4F85-847D-1F211B39C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650" y="303751"/>
            <a:ext cx="5669292" cy="45720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83EC85-8D53-4E26-89EA-2A5C666C3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8" y="303751"/>
            <a:ext cx="5669292" cy="4572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D9DA1C-A33B-417C-B41B-A02FCC34CC14}"/>
              </a:ext>
            </a:extLst>
          </p:cNvPr>
          <p:cNvSpPr txBox="1"/>
          <p:nvPr/>
        </p:nvSpPr>
        <p:spPr>
          <a:xfrm>
            <a:off x="4578263" y="369332"/>
            <a:ext cx="100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Scaling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3C6590-B3AE-4A17-8D05-8CCE42489A3D}"/>
              </a:ext>
            </a:extLst>
          </p:cNvPr>
          <p:cNvSpPr txBox="1"/>
          <p:nvPr/>
        </p:nvSpPr>
        <p:spPr>
          <a:xfrm>
            <a:off x="10247555" y="369332"/>
            <a:ext cx="100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Scaling 2</a:t>
            </a:r>
          </a:p>
        </p:txBody>
      </p:sp>
    </p:spTree>
    <p:extLst>
      <p:ext uri="{BB962C8B-B14F-4D97-AF65-F5344CB8AC3E}">
        <p14:creationId xmlns:p14="http://schemas.microsoft.com/office/powerpoint/2010/main" val="711691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110DF-093A-4E4C-8FDC-7160012D5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81037"/>
          </a:xfrm>
        </p:spPr>
        <p:txBody>
          <a:bodyPr>
            <a:normAutofit fontScale="90000"/>
          </a:bodyPr>
          <a:lstStyle/>
          <a:p>
            <a:r>
              <a:rPr lang="en-US" dirty="0"/>
              <a:t>Mantel Tests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513AE49-1D16-48A1-8709-869DB44446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2705377"/>
                  </p:ext>
                </p:extLst>
              </p:nvPr>
            </p:nvGraphicFramePr>
            <p:xfrm>
              <a:off x="988291" y="2058938"/>
              <a:ext cx="2410520" cy="4079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27540">
                      <a:extLst>
                        <a:ext uri="{9D8B030D-6E8A-4147-A177-3AD203B41FA5}">
                          <a16:colId xmlns:a16="http://schemas.microsoft.com/office/drawing/2014/main" val="2517019574"/>
                        </a:ext>
                      </a:extLst>
                    </a:gridCol>
                    <a:gridCol w="982980">
                      <a:extLst>
                        <a:ext uri="{9D8B030D-6E8A-4147-A177-3AD203B41FA5}">
                          <a16:colId xmlns:a16="http://schemas.microsoft.com/office/drawing/2014/main" val="264481825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14812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Temperature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0.21***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55334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Salinity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0.18**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0310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/>
                            <a:t>0.05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49044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Turbidity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0.14**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53232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No3_no2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/>
                            <a:t>0.05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39615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Sio2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0.20***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921784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Po4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0.11*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80588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secchi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0.14**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66367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spatial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0.17***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66949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All Enviro.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0.33***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64158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513AE49-1D16-48A1-8709-869DB44446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2705377"/>
                  </p:ext>
                </p:extLst>
              </p:nvPr>
            </p:nvGraphicFramePr>
            <p:xfrm>
              <a:off x="988291" y="2058938"/>
              <a:ext cx="2410520" cy="4079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27540">
                      <a:extLst>
                        <a:ext uri="{9D8B030D-6E8A-4147-A177-3AD203B41FA5}">
                          <a16:colId xmlns:a16="http://schemas.microsoft.com/office/drawing/2014/main" val="2517019574"/>
                        </a:ext>
                      </a:extLst>
                    </a:gridCol>
                    <a:gridCol w="982980">
                      <a:extLst>
                        <a:ext uri="{9D8B030D-6E8A-4147-A177-3AD203B41FA5}">
                          <a16:colId xmlns:a16="http://schemas.microsoft.com/office/drawing/2014/main" val="264481825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14812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Temperature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0.21***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55334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Salinity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0.18**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0310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26" t="-308197" r="-70213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/>
                            <a:t>0.05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49044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Turbidity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0.14**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53232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No3_no2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/>
                            <a:t>0.05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39615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Sio2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0.20***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921784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Po4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0.11*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80588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secchi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0.14**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66367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spatial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0.17***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66949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All Enviro.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0.33***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641581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2A29242-FA31-418D-8AC9-277F1ECFA581}"/>
              </a:ext>
            </a:extLst>
          </p:cNvPr>
          <p:cNvSpPr txBox="1"/>
          <p:nvPr/>
        </p:nvSpPr>
        <p:spPr>
          <a:xfrm>
            <a:off x="886691" y="1689606"/>
            <a:ext cx="1604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Calvert + QU39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F071CD33-9D07-4F7C-9561-09A49FE202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4489403"/>
                  </p:ext>
                </p:extLst>
              </p:nvPr>
            </p:nvGraphicFramePr>
            <p:xfrm>
              <a:off x="3939309" y="2058938"/>
              <a:ext cx="2410520" cy="4079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27540">
                      <a:extLst>
                        <a:ext uri="{9D8B030D-6E8A-4147-A177-3AD203B41FA5}">
                          <a16:colId xmlns:a16="http://schemas.microsoft.com/office/drawing/2014/main" val="2517019574"/>
                        </a:ext>
                      </a:extLst>
                    </a:gridCol>
                    <a:gridCol w="982980">
                      <a:extLst>
                        <a:ext uri="{9D8B030D-6E8A-4147-A177-3AD203B41FA5}">
                          <a16:colId xmlns:a16="http://schemas.microsoft.com/office/drawing/2014/main" val="264481825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14812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Temperature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1" dirty="0"/>
                            <a:t>0.06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55334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Salinity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1" dirty="0"/>
                            <a:t>0.01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0310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/>
                            <a:t>0.00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49044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Turbidity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/>
                            <a:t>0.07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53232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No3_no2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/>
                            <a:t>0.05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39615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Sio2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0.11**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921784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Po4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0.09*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80588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secchi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0.13**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66367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spatial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/>
                            <a:t>0.00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66949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All Enviro.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i="0" dirty="0"/>
                            <a:t>0.18***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3723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F071CD33-9D07-4F7C-9561-09A49FE202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4489403"/>
                  </p:ext>
                </p:extLst>
              </p:nvPr>
            </p:nvGraphicFramePr>
            <p:xfrm>
              <a:off x="3939309" y="2058938"/>
              <a:ext cx="2410520" cy="4079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27540">
                      <a:extLst>
                        <a:ext uri="{9D8B030D-6E8A-4147-A177-3AD203B41FA5}">
                          <a16:colId xmlns:a16="http://schemas.microsoft.com/office/drawing/2014/main" val="2517019574"/>
                        </a:ext>
                      </a:extLst>
                    </a:gridCol>
                    <a:gridCol w="982980">
                      <a:extLst>
                        <a:ext uri="{9D8B030D-6E8A-4147-A177-3AD203B41FA5}">
                          <a16:colId xmlns:a16="http://schemas.microsoft.com/office/drawing/2014/main" val="264481825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14812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Temperature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1" dirty="0"/>
                            <a:t>0.06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55334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Salinity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1" dirty="0"/>
                            <a:t>0.01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0310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6" t="-308197" r="-70213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/>
                            <a:t>0.00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49044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Turbidity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/>
                            <a:t>0.07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53232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No3_no2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/>
                            <a:t>0.05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39615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Sio2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0.11**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921784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Po4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0.09*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80588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secchi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0.13**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66367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spatial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/>
                            <a:t>0.00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66949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All Enviro.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i="0" dirty="0"/>
                            <a:t>0.18***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37233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045FD21-4B51-4737-9A7F-03EBB8DE64B9}"/>
              </a:ext>
            </a:extLst>
          </p:cNvPr>
          <p:cNvSpPr txBox="1"/>
          <p:nvPr/>
        </p:nvSpPr>
        <p:spPr>
          <a:xfrm>
            <a:off x="3939309" y="1689606"/>
            <a:ext cx="1330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Calvert Only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2902D2-0FAA-47DF-A5B3-2363EFBFA6BB}"/>
              </a:ext>
            </a:extLst>
          </p:cNvPr>
          <p:cNvSpPr txBox="1"/>
          <p:nvPr/>
        </p:nvSpPr>
        <p:spPr>
          <a:xfrm>
            <a:off x="7377831" y="261639"/>
            <a:ext cx="4227534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Test – Does species Bray Curtis dissimilarity vary with Euclidean distance of drivers? </a:t>
            </a:r>
          </a:p>
          <a:p>
            <a:endParaRPr lang="en-US" b="1" dirty="0"/>
          </a:p>
          <a:p>
            <a:r>
              <a:rPr lang="en-US" b="1" dirty="0"/>
              <a:t>All enviro is everything, excluding spatial information, combined and centered/standardized.</a:t>
            </a:r>
          </a:p>
          <a:p>
            <a:endParaRPr lang="en-US" b="1" dirty="0"/>
          </a:p>
          <a:p>
            <a:r>
              <a:rPr lang="en-US" b="1" dirty="0"/>
              <a:t>Calvert + QU39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Similar to RDA results – temp + spatial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Bray-Curtis dissimilarity becomes more dissimilar with spatial distance – shows regional difference</a:t>
            </a:r>
          </a:p>
          <a:p>
            <a:endParaRPr lang="en-US" dirty="0"/>
          </a:p>
          <a:p>
            <a:r>
              <a:rPr lang="en-US" b="1" dirty="0"/>
              <a:t>Calvert Alone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Spatial differences insignificant.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Differences driven by environmental drivers: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Sio2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Secchi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 enviro.</a:t>
            </a:r>
          </a:p>
        </p:txBody>
      </p:sp>
    </p:spTree>
    <p:extLst>
      <p:ext uri="{BB962C8B-B14F-4D97-AF65-F5344CB8AC3E}">
        <p14:creationId xmlns:p14="http://schemas.microsoft.com/office/powerpoint/2010/main" val="892061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21C34-CFD3-4D1C-B01D-65B4D4B9B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773" y="2724411"/>
            <a:ext cx="5648977" cy="63695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Chemtax</a:t>
            </a:r>
            <a:r>
              <a:rPr lang="en-US" dirty="0"/>
              <a:t> – Do we include?</a:t>
            </a:r>
          </a:p>
        </p:txBody>
      </p:sp>
    </p:spTree>
    <p:extLst>
      <p:ext uri="{BB962C8B-B14F-4D97-AF65-F5344CB8AC3E}">
        <p14:creationId xmlns:p14="http://schemas.microsoft.com/office/powerpoint/2010/main" val="2849145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D6A35FA-5169-4D7F-A2B0-8BD9C79D0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8158"/>
            <a:ext cx="9423748" cy="588984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33524AE-60F7-4BDB-8647-444634FB0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1816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Chemtax</a:t>
            </a:r>
            <a:r>
              <a:rPr lang="en-US" dirty="0"/>
              <a:t> timeseries (only 2019-2020)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D6128-2F63-4130-8E77-C1E92213D4B7}"/>
              </a:ext>
            </a:extLst>
          </p:cNvPr>
          <p:cNvSpPr txBox="1"/>
          <p:nvPr/>
        </p:nvSpPr>
        <p:spPr>
          <a:xfrm>
            <a:off x="9494904" y="309084"/>
            <a:ext cx="245910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Quite a but of annual variability </a:t>
            </a:r>
          </a:p>
          <a:p>
            <a:endParaRPr lang="en-US" dirty="0"/>
          </a:p>
          <a:p>
            <a:r>
              <a:rPr lang="en-US" dirty="0"/>
              <a:t>Again, lack of diatoms at QU39, bit 2019 had high flagellate biomass</a:t>
            </a:r>
          </a:p>
          <a:p>
            <a:endParaRPr lang="en-US" dirty="0"/>
          </a:p>
          <a:p>
            <a:r>
              <a:rPr lang="en-US" dirty="0"/>
              <a:t>Differences DFO2 between years, much higher biomass in 2019. Why? Less vertical advection from river flow? Cryptos have comparatively higher biomass – this trend not reflected in micro</a:t>
            </a:r>
          </a:p>
          <a:p>
            <a:endParaRPr lang="en-US" dirty="0"/>
          </a:p>
          <a:p>
            <a:r>
              <a:rPr lang="en-US" dirty="0"/>
              <a:t>Interested in August/September haptophytes at QCS01 – not seen by microscopy. Offshore?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BA97D2-C23B-4603-B445-1CB9E81CA73A}"/>
              </a:ext>
            </a:extLst>
          </p:cNvPr>
          <p:cNvSpPr txBox="1"/>
          <p:nvPr/>
        </p:nvSpPr>
        <p:spPr>
          <a:xfrm>
            <a:off x="2530258" y="133402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05958C-20A1-4B54-B5F7-2EAD5BE2E629}"/>
              </a:ext>
            </a:extLst>
          </p:cNvPr>
          <p:cNvSpPr txBox="1"/>
          <p:nvPr/>
        </p:nvSpPr>
        <p:spPr>
          <a:xfrm>
            <a:off x="6703513" y="133402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1927222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B20401-BC99-41AC-A3DB-8AFAF0781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8" y="751562"/>
            <a:ext cx="5088698" cy="61064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B9E73F-6520-42FD-91D1-3833E93621FA}"/>
              </a:ext>
            </a:extLst>
          </p:cNvPr>
          <p:cNvSpPr txBox="1"/>
          <p:nvPr/>
        </p:nvSpPr>
        <p:spPr>
          <a:xfrm>
            <a:off x="0" y="0"/>
            <a:ext cx="2430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Chemtax</a:t>
            </a:r>
            <a:r>
              <a:rPr lang="en-US" sz="2800" dirty="0"/>
              <a:t> </a:t>
            </a:r>
            <a:r>
              <a:rPr lang="en-US" sz="2800" dirty="0" err="1"/>
              <a:t>nMDS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C1B8A1-D3DB-45B0-B271-0CB9925F7530}"/>
              </a:ext>
            </a:extLst>
          </p:cNvPr>
          <p:cNvSpPr txBox="1"/>
          <p:nvPr/>
        </p:nvSpPr>
        <p:spPr>
          <a:xfrm>
            <a:off x="5993705" y="908137"/>
            <a:ext cx="56241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Unlike taxonomy, little difference between QU39 and Calvert stations – fewer things to separate on (i.e. species versus pigment groups) but also, greater importance and similarity in small species biomass not seen by microscopy</a:t>
            </a:r>
          </a:p>
          <a:p>
            <a:endParaRPr lang="en-US" dirty="0"/>
          </a:p>
          <a:p>
            <a:r>
              <a:rPr lang="en-US" dirty="0"/>
              <a:t>Seems to be more of a seasonal gradient (generally) and I suspect bloom versus non-bloom.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926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54FB8B7-A389-4A35-8289-615D05F0F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472" y="707721"/>
            <a:ext cx="7094572" cy="562842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ANOSIM</a:t>
            </a:r>
          </a:p>
          <a:p>
            <a:pPr marL="0" indent="0">
              <a:buNone/>
            </a:pPr>
            <a:r>
              <a:rPr lang="en-US" dirty="0"/>
              <a:t>Differences in log10(</a:t>
            </a:r>
            <a:r>
              <a:rPr lang="en-US" b="1" dirty="0"/>
              <a:t>group </a:t>
            </a:r>
            <a:r>
              <a:rPr lang="en-US" b="1" dirty="0" err="1"/>
              <a:t>TChla</a:t>
            </a:r>
            <a:r>
              <a:rPr lang="en-US" b="1" dirty="0"/>
              <a:t> + 1)</a:t>
            </a:r>
            <a:r>
              <a:rPr lang="en-US" dirty="0"/>
              <a:t> data between:</a:t>
            </a:r>
          </a:p>
          <a:p>
            <a:pPr lvl="1"/>
            <a:r>
              <a:rPr lang="en-US" b="1" dirty="0"/>
              <a:t>Region</a:t>
            </a:r>
            <a:r>
              <a:rPr lang="en-US" dirty="0"/>
              <a:t> (Calvert vs </a:t>
            </a:r>
            <a:r>
              <a:rPr lang="en-US" dirty="0" err="1"/>
              <a:t>NSoG</a:t>
            </a:r>
            <a:r>
              <a:rPr lang="en-US" dirty="0"/>
              <a:t>) 		p = 0.0017, R = 0.22</a:t>
            </a:r>
          </a:p>
          <a:p>
            <a:pPr lvl="1"/>
            <a:r>
              <a:rPr lang="en-US" b="1" dirty="0"/>
              <a:t>Site</a:t>
            </a:r>
            <a:r>
              <a:rPr lang="en-US" dirty="0"/>
              <a:t> (QCS01, KC10, DFO2, QU39)   	p = 0.0063, R = 0.13</a:t>
            </a:r>
          </a:p>
          <a:p>
            <a:pPr lvl="1"/>
            <a:r>
              <a:rPr lang="en-US" b="1" dirty="0"/>
              <a:t>Month</a:t>
            </a:r>
            <a:r>
              <a:rPr lang="en-US" dirty="0"/>
              <a:t>				p = 0.0112, R = 0.13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b="1" dirty="0"/>
              <a:t>1) Indicator species  - between region</a:t>
            </a:r>
          </a:p>
          <a:p>
            <a:pPr marL="800100" lvl="2" indent="-342900"/>
            <a:r>
              <a:rPr lang="en-US" b="1" dirty="0"/>
              <a:t>Calvert 	</a:t>
            </a:r>
            <a:r>
              <a:rPr lang="it-IT" b="1" dirty="0"/>
              <a:t>stat     p.value   </a:t>
            </a:r>
          </a:p>
          <a:p>
            <a:pPr marL="457200" lvl="2" indent="0">
              <a:buNone/>
            </a:pPr>
            <a:r>
              <a:rPr lang="it-IT" b="1" dirty="0"/>
              <a:t>	</a:t>
            </a:r>
            <a:r>
              <a:rPr lang="it-IT" dirty="0"/>
              <a:t>diat 	0.492  0.0024 **</a:t>
            </a:r>
          </a:p>
          <a:p>
            <a:pPr marL="457200" lvl="2" indent="0">
              <a:buNone/>
            </a:pPr>
            <a:r>
              <a:rPr lang="it-IT" dirty="0"/>
              <a:t>	dino 	0.483  0.0022 **</a:t>
            </a:r>
          </a:p>
          <a:p>
            <a:pPr marL="800100" lvl="2" indent="-342900"/>
            <a:r>
              <a:rPr lang="it-IT" b="1" dirty="0"/>
              <a:t>NSoG</a:t>
            </a:r>
          </a:p>
          <a:p>
            <a:pPr marL="457200" lvl="2" indent="0">
              <a:buNone/>
            </a:pPr>
            <a:r>
              <a:rPr lang="it-IT" b="1" dirty="0"/>
              <a:t>	</a:t>
            </a:r>
            <a:r>
              <a:rPr lang="en-US" dirty="0"/>
              <a:t>cyan  	0.355  0.0058 **</a:t>
            </a:r>
          </a:p>
          <a:p>
            <a:pPr marL="457200" lvl="2" indent="0">
              <a:buNone/>
            </a:pPr>
            <a:r>
              <a:rPr lang="en-US" dirty="0"/>
              <a:t>	green 	0.341  0.0347 * </a:t>
            </a:r>
            <a:endParaRPr lang="it-IT" dirty="0"/>
          </a:p>
          <a:p>
            <a:pPr marL="800100" lvl="2" indent="-342900"/>
            <a:endParaRPr lang="en-US" dirty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FF4092-AC11-41B1-A6BB-6963FD5CF518}"/>
              </a:ext>
            </a:extLst>
          </p:cNvPr>
          <p:cNvSpPr txBox="1"/>
          <p:nvPr/>
        </p:nvSpPr>
        <p:spPr>
          <a:xfrm>
            <a:off x="5717309" y="3814618"/>
            <a:ext cx="4916282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indent="0">
              <a:buNone/>
            </a:pPr>
            <a:r>
              <a:rPr lang="en-US" sz="1900" b="1" dirty="0"/>
              <a:t>2) Indicator species  - between Calvert Stations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900" b="1" dirty="0"/>
              <a:t>Group QCS01  #</a:t>
            </a:r>
            <a:r>
              <a:rPr lang="en-US" sz="1900" b="1" dirty="0" err="1"/>
              <a:t>sps</a:t>
            </a:r>
            <a:r>
              <a:rPr lang="en-US" sz="1900" b="1" dirty="0"/>
              <a:t>.  1  	stat    </a:t>
            </a:r>
            <a:r>
              <a:rPr lang="en-US" sz="1900" b="1" dirty="0" err="1"/>
              <a:t>p.value</a:t>
            </a:r>
            <a:r>
              <a:rPr lang="en-US" sz="1900" b="1" dirty="0"/>
              <a:t>    </a:t>
            </a:r>
          </a:p>
          <a:p>
            <a:pPr marL="0" lvl="1" indent="0">
              <a:buNone/>
            </a:pPr>
            <a:r>
              <a:rPr lang="en-US" sz="1900" b="1" dirty="0"/>
              <a:t>	</a:t>
            </a:r>
            <a:r>
              <a:rPr lang="en-US" sz="1900" dirty="0" err="1"/>
              <a:t>hapto</a:t>
            </a:r>
            <a:r>
              <a:rPr lang="en-US" sz="1900" dirty="0"/>
              <a:t> 		0.516  0.0047 **</a:t>
            </a:r>
          </a:p>
          <a:p>
            <a:pPr marL="0" lvl="1" indent="0">
              <a:buNone/>
            </a:pPr>
            <a:endParaRPr lang="en-US" sz="1900" b="1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1900" b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A1A6FA4-014A-485A-9E6F-10C481B4A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18168"/>
          </a:xfrm>
        </p:spPr>
        <p:txBody>
          <a:bodyPr>
            <a:normAutofit fontScale="90000"/>
          </a:bodyPr>
          <a:lstStyle/>
          <a:p>
            <a:r>
              <a:rPr lang="en-US" dirty="0"/>
              <a:t>Statistical tests added to </a:t>
            </a:r>
            <a:r>
              <a:rPr lang="en-US" dirty="0" err="1"/>
              <a:t>nMDS</a:t>
            </a:r>
            <a:r>
              <a:rPr lang="en-US" dirty="0"/>
              <a:t> analysis - </a:t>
            </a:r>
            <a:r>
              <a:rPr lang="en-US" dirty="0" err="1"/>
              <a:t>Chemtax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0B7DDF-9E90-4892-8CF8-A98E30153B75}"/>
              </a:ext>
            </a:extLst>
          </p:cNvPr>
          <p:cNvSpPr txBox="1"/>
          <p:nvPr/>
        </p:nvSpPr>
        <p:spPr>
          <a:xfrm>
            <a:off x="7533400" y="2148214"/>
            <a:ext cx="3100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Differences not as great as with microscopy</a:t>
            </a:r>
          </a:p>
        </p:txBody>
      </p:sp>
    </p:spTree>
    <p:extLst>
      <p:ext uri="{BB962C8B-B14F-4D97-AF65-F5344CB8AC3E}">
        <p14:creationId xmlns:p14="http://schemas.microsoft.com/office/powerpoint/2010/main" val="3474981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FEF9547-E324-406A-82E2-DB7645DAF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24848"/>
          </a:xfrm>
        </p:spPr>
        <p:txBody>
          <a:bodyPr>
            <a:normAutofit/>
          </a:bodyPr>
          <a:lstStyle/>
          <a:p>
            <a:r>
              <a:rPr lang="en-US" dirty="0" err="1"/>
              <a:t>Chemtax</a:t>
            </a:r>
            <a:r>
              <a:rPr lang="en-US" dirty="0"/>
              <a:t> RDA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4602EB-F2BD-4BCC-8B56-66C9CA1F7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291" y="911264"/>
            <a:ext cx="5669292" cy="45720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9F47A5-14CE-4557-94EF-0D1357F13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7" y="824848"/>
            <a:ext cx="5669292" cy="45720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94E42F-C7C3-48C5-87CF-C2C6EAD1DAAC}"/>
              </a:ext>
            </a:extLst>
          </p:cNvPr>
          <p:cNvSpPr txBox="1"/>
          <p:nvPr/>
        </p:nvSpPr>
        <p:spPr>
          <a:xfrm>
            <a:off x="129847" y="5569689"/>
            <a:ext cx="11813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Second axis is </a:t>
            </a:r>
            <a:r>
              <a:rPr lang="en-US" b="1" dirty="0"/>
              <a:t>not significant</a:t>
            </a:r>
            <a:r>
              <a:rPr lang="en-US" dirty="0"/>
              <a:t>. Most of the constrained variance is explained by the first axis and appears to be driven largely by </a:t>
            </a:r>
            <a:r>
              <a:rPr lang="en-US" b="1" dirty="0"/>
              <a:t>season</a:t>
            </a:r>
            <a:r>
              <a:rPr lang="en-US" dirty="0"/>
              <a:t> and </a:t>
            </a:r>
            <a:r>
              <a:rPr lang="en-US" b="1" dirty="0"/>
              <a:t>phytoplankton group </a:t>
            </a:r>
            <a:r>
              <a:rPr lang="en-US" dirty="0"/>
              <a:t>with diatom biomass inversely correlated to the flagellate groups. Haptophytes and cyanobacteria are driven by temperature. Is this usable with a non-significant axis?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49B103-EDEB-42C8-87B2-02799BB3440E}"/>
              </a:ext>
            </a:extLst>
          </p:cNvPr>
          <p:cNvSpPr/>
          <p:nvPr/>
        </p:nvSpPr>
        <p:spPr>
          <a:xfrm>
            <a:off x="81419" y="2461364"/>
            <a:ext cx="331940" cy="9676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322111-CBB0-4138-B976-9554EEA2C30A}"/>
              </a:ext>
            </a:extLst>
          </p:cNvPr>
          <p:cNvSpPr/>
          <p:nvPr/>
        </p:nvSpPr>
        <p:spPr>
          <a:xfrm>
            <a:off x="5937337" y="2544871"/>
            <a:ext cx="331940" cy="9676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278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3A8794C-C5A3-4E8B-BEEB-4064A092D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04693"/>
          </a:xfrm>
        </p:spPr>
        <p:txBody>
          <a:bodyPr>
            <a:normAutofit fontScale="90000"/>
          </a:bodyPr>
          <a:lstStyle/>
          <a:p>
            <a:r>
              <a:rPr lang="en-US" dirty="0"/>
              <a:t>Station Locations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535A2B-E898-4C9C-BFBA-30B6A0BA2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906" y="1396652"/>
            <a:ext cx="5804639" cy="535812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22AFA7A-3155-41F0-803B-09825D18FE6F}"/>
              </a:ext>
            </a:extLst>
          </p:cNvPr>
          <p:cNvGrpSpPr/>
          <p:nvPr/>
        </p:nvGrpSpPr>
        <p:grpSpPr>
          <a:xfrm>
            <a:off x="127086" y="1232104"/>
            <a:ext cx="5976217" cy="5442955"/>
            <a:chOff x="199115" y="643381"/>
            <a:chExt cx="5976217" cy="544295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DE93984-448A-4DC7-B836-B71332B4F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115" y="643381"/>
              <a:ext cx="5976217" cy="5442955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A5D677A-9AB2-4101-AAF0-2528E8FD4279}"/>
                </a:ext>
              </a:extLst>
            </p:cNvPr>
            <p:cNvSpPr/>
            <p:nvPr/>
          </p:nvSpPr>
          <p:spPr>
            <a:xfrm>
              <a:off x="256784" y="1697277"/>
              <a:ext cx="651353" cy="4133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D334A59-4EB4-4BBC-A2C5-0471DA93D24E}"/>
                </a:ext>
              </a:extLst>
            </p:cNvPr>
            <p:cNvSpPr/>
            <p:nvPr/>
          </p:nvSpPr>
          <p:spPr>
            <a:xfrm>
              <a:off x="3810000" y="3222320"/>
              <a:ext cx="651353" cy="4133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F7A3437-1A1A-4033-8D44-B4A2B456B178}"/>
                </a:ext>
              </a:extLst>
            </p:cNvPr>
            <p:cNvSpPr/>
            <p:nvPr/>
          </p:nvSpPr>
          <p:spPr>
            <a:xfrm>
              <a:off x="1841326" y="2348630"/>
              <a:ext cx="106472" cy="112734"/>
            </a:xfrm>
            <a:prstGeom prst="ellipse">
              <a:avLst/>
            </a:prstGeom>
            <a:solidFill>
              <a:srgbClr val="EFEF1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2C5BB00-1DDF-4146-B4F0-F271AD142478}"/>
                </a:ext>
              </a:extLst>
            </p:cNvPr>
            <p:cNvSpPr txBox="1"/>
            <p:nvPr/>
          </p:nvSpPr>
          <p:spPr>
            <a:xfrm>
              <a:off x="1894562" y="2220331"/>
              <a:ext cx="5497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KC10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83E94FE-EC36-4C29-9C1A-725F757BE5C3}"/>
                </a:ext>
              </a:extLst>
            </p:cNvPr>
            <p:cNvSpPr/>
            <p:nvPr/>
          </p:nvSpPr>
          <p:spPr>
            <a:xfrm>
              <a:off x="1792911" y="2167539"/>
              <a:ext cx="651353" cy="4133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BCA971F-BFCF-498F-B672-B1858665F807}"/>
              </a:ext>
            </a:extLst>
          </p:cNvPr>
          <p:cNvSpPr txBox="1"/>
          <p:nvPr/>
        </p:nvSpPr>
        <p:spPr>
          <a:xfrm>
            <a:off x="5655039" y="549066"/>
            <a:ext cx="3911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Sorry, these are rough, but give an idea.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8A9570-FFAC-419A-A2D1-0BE2DDF85139}"/>
              </a:ext>
            </a:extLst>
          </p:cNvPr>
          <p:cNvSpPr txBox="1"/>
          <p:nvPr/>
        </p:nvSpPr>
        <p:spPr>
          <a:xfrm>
            <a:off x="127086" y="1944481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Shelf (S)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702693-58C7-451D-9860-321513435FC4}"/>
              </a:ext>
            </a:extLst>
          </p:cNvPr>
          <p:cNvSpPr txBox="1"/>
          <p:nvPr/>
        </p:nvSpPr>
        <p:spPr>
          <a:xfrm>
            <a:off x="1621933" y="2418245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Channel (C)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3470DE-ECD5-461F-A6B3-FCE2E4ED8753}"/>
              </a:ext>
            </a:extLst>
          </p:cNvPr>
          <p:cNvSpPr txBox="1"/>
          <p:nvPr/>
        </p:nvSpPr>
        <p:spPr>
          <a:xfrm>
            <a:off x="4230479" y="4075716"/>
            <a:ext cx="978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DFO2</a:t>
            </a:r>
          </a:p>
          <a:p>
            <a:r>
              <a:rPr lang="en-US" b="1" dirty="0"/>
              <a:t>Fjord (F)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A7DEC2-AD48-44A7-8655-965E4E9E2B84}"/>
              </a:ext>
            </a:extLst>
          </p:cNvPr>
          <p:cNvSpPr txBox="1"/>
          <p:nvPr/>
        </p:nvSpPr>
        <p:spPr>
          <a:xfrm>
            <a:off x="9231492" y="3950449"/>
            <a:ext cx="1185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Estuary (E)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504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CE2FA-AE9B-44EA-A002-FA06BF836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5135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Chemtax</a:t>
            </a:r>
            <a:r>
              <a:rPr lang="en-US" dirty="0"/>
              <a:t> Mantel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76F3D9C-F452-45C6-97BE-B7B6E02657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2058378"/>
                  </p:ext>
                </p:extLst>
              </p:nvPr>
            </p:nvGraphicFramePr>
            <p:xfrm>
              <a:off x="988291" y="2058938"/>
              <a:ext cx="2410520" cy="4450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27540">
                      <a:extLst>
                        <a:ext uri="{9D8B030D-6E8A-4147-A177-3AD203B41FA5}">
                          <a16:colId xmlns:a16="http://schemas.microsoft.com/office/drawing/2014/main" val="2517019574"/>
                        </a:ext>
                      </a:extLst>
                    </a:gridCol>
                    <a:gridCol w="982980">
                      <a:extLst>
                        <a:ext uri="{9D8B030D-6E8A-4147-A177-3AD203B41FA5}">
                          <a16:colId xmlns:a16="http://schemas.microsoft.com/office/drawing/2014/main" val="264481825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14812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Temperature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0.20**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55334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Salinity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0.13*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0310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/>
                            <a:t>0.09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49044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Turbidity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0.26***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53232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1026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i="0" dirty="0"/>
                            <a:t>0.09*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917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No3_no2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/>
                            <a:t>0.08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39615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Sio2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0.15**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921784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Po4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1" dirty="0"/>
                            <a:t>0.07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80588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secchi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0.17**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66367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spatial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0.14**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66949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All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0.27***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64158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76F3D9C-F452-45C6-97BE-B7B6E02657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2058378"/>
                  </p:ext>
                </p:extLst>
              </p:nvPr>
            </p:nvGraphicFramePr>
            <p:xfrm>
              <a:off x="988291" y="2058938"/>
              <a:ext cx="2410520" cy="4450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27540">
                      <a:extLst>
                        <a:ext uri="{9D8B030D-6E8A-4147-A177-3AD203B41FA5}">
                          <a16:colId xmlns:a16="http://schemas.microsoft.com/office/drawing/2014/main" val="2517019574"/>
                        </a:ext>
                      </a:extLst>
                    </a:gridCol>
                    <a:gridCol w="982980">
                      <a:extLst>
                        <a:ext uri="{9D8B030D-6E8A-4147-A177-3AD203B41FA5}">
                          <a16:colId xmlns:a16="http://schemas.microsoft.com/office/drawing/2014/main" val="264481825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14812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Temperature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0.20**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55334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Salinity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0.13*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0310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26" t="-308197" r="-70213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/>
                            <a:t>0.09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49044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Turbidity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0.26***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53232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1026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i="0" dirty="0"/>
                            <a:t>0.09*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917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No3_no2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/>
                            <a:t>0.08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39615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Sio2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0.15**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921784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Po4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1" dirty="0"/>
                            <a:t>0.07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80588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secchi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0.17**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66367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spatial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0.14**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66949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All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0.27***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641581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2DFC69F-A38D-4F9D-9AFB-B78BFD42FEFB}"/>
              </a:ext>
            </a:extLst>
          </p:cNvPr>
          <p:cNvSpPr txBox="1"/>
          <p:nvPr/>
        </p:nvSpPr>
        <p:spPr>
          <a:xfrm>
            <a:off x="886691" y="1689606"/>
            <a:ext cx="1604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Calvert + QU39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91554AD6-5BFD-4679-8DBD-0EFBB2118F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2160945"/>
                  </p:ext>
                </p:extLst>
              </p:nvPr>
            </p:nvGraphicFramePr>
            <p:xfrm>
              <a:off x="3939309" y="2058938"/>
              <a:ext cx="2410520" cy="4450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27540">
                      <a:extLst>
                        <a:ext uri="{9D8B030D-6E8A-4147-A177-3AD203B41FA5}">
                          <a16:colId xmlns:a16="http://schemas.microsoft.com/office/drawing/2014/main" val="2517019574"/>
                        </a:ext>
                      </a:extLst>
                    </a:gridCol>
                    <a:gridCol w="982980">
                      <a:extLst>
                        <a:ext uri="{9D8B030D-6E8A-4147-A177-3AD203B41FA5}">
                          <a16:colId xmlns:a16="http://schemas.microsoft.com/office/drawing/2014/main" val="264481825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14812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Temperature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1" dirty="0"/>
                            <a:t>0.04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55334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Salinity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1" dirty="0"/>
                            <a:t>0.03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0310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/>
                            <a:t>0.04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49044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Turbidity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i="0" dirty="0"/>
                            <a:t>0.20**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53232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1026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/>
                            <a:t>0.06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30749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No3_no2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i="0" dirty="0"/>
                            <a:t>0.019**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39615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Sio2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0.14*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921784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Po4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0.18**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80588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secchi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0.15*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66367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spatial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/>
                            <a:t>0.02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66949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i="0" dirty="0"/>
                            <a:t>0.22***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3723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91554AD6-5BFD-4679-8DBD-0EFBB2118F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2160945"/>
                  </p:ext>
                </p:extLst>
              </p:nvPr>
            </p:nvGraphicFramePr>
            <p:xfrm>
              <a:off x="3939309" y="2058938"/>
              <a:ext cx="2410520" cy="4450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27540">
                      <a:extLst>
                        <a:ext uri="{9D8B030D-6E8A-4147-A177-3AD203B41FA5}">
                          <a16:colId xmlns:a16="http://schemas.microsoft.com/office/drawing/2014/main" val="2517019574"/>
                        </a:ext>
                      </a:extLst>
                    </a:gridCol>
                    <a:gridCol w="982980">
                      <a:extLst>
                        <a:ext uri="{9D8B030D-6E8A-4147-A177-3AD203B41FA5}">
                          <a16:colId xmlns:a16="http://schemas.microsoft.com/office/drawing/2014/main" val="264481825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14812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Temperature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1" dirty="0"/>
                            <a:t>0.04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55334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Salinity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1" dirty="0"/>
                            <a:t>0.03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0310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6" t="-308197" r="-70213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/>
                            <a:t>0.04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49044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Turbidity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i="0" dirty="0"/>
                            <a:t>0.20**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53232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1026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/>
                            <a:t>0.06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30749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No3_no2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i="0" dirty="0"/>
                            <a:t>0.019**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39615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Sio2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0.14*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921784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Po4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0.18**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80588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secchi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0.15*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66367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spatial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/>
                            <a:t>0.02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66949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i="0" dirty="0"/>
                            <a:t>0.22***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737233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23173E3-2F27-423C-A801-A6735D53A617}"/>
              </a:ext>
            </a:extLst>
          </p:cNvPr>
          <p:cNvSpPr txBox="1"/>
          <p:nvPr/>
        </p:nvSpPr>
        <p:spPr>
          <a:xfrm>
            <a:off x="3939309" y="1689606"/>
            <a:ext cx="1330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Calvert Only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02365A-4E49-4B68-8A84-64A8A392CB28}"/>
              </a:ext>
            </a:extLst>
          </p:cNvPr>
          <p:cNvSpPr txBox="1"/>
          <p:nvPr/>
        </p:nvSpPr>
        <p:spPr>
          <a:xfrm>
            <a:off x="6922521" y="895610"/>
            <a:ext cx="478437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suggest:</a:t>
            </a:r>
          </a:p>
          <a:p>
            <a:endParaRPr lang="en-US" dirty="0"/>
          </a:p>
          <a:p>
            <a:r>
              <a:rPr lang="en-US" dirty="0"/>
              <a:t>Temperature and salinity differences largely due to regional differences?</a:t>
            </a:r>
          </a:p>
          <a:p>
            <a:endParaRPr lang="en-US" dirty="0"/>
          </a:p>
          <a:p>
            <a:r>
              <a:rPr lang="en-US" dirty="0"/>
              <a:t>At Calvert – differences in phytoplankton groups are not related to spatial differences, but environmental drivers.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Turbidity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NO3 + NO2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SiO2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Secchi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 environmental factors combined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053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B306E-4117-48CD-A8D0-DC4FEF716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55746"/>
          </a:xfrm>
        </p:spPr>
        <p:txBody>
          <a:bodyPr>
            <a:normAutofit fontScale="90000"/>
          </a:bodyPr>
          <a:lstStyle/>
          <a:p>
            <a:r>
              <a:rPr lang="en-US" dirty="0"/>
              <a:t>Calvert Variability – QCS01 offshore influence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CAA78-C8A5-4A9E-9E5F-246CC483A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5877"/>
            <a:ext cx="8428712" cy="48164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C71FBB-4292-4586-B4ED-7E35244B1FA8}"/>
              </a:ext>
            </a:extLst>
          </p:cNvPr>
          <p:cNvSpPr txBox="1"/>
          <p:nvPr/>
        </p:nvSpPr>
        <p:spPr>
          <a:xfrm>
            <a:off x="8542751" y="1271392"/>
            <a:ext cx="350102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Wanted to look into </a:t>
            </a:r>
            <a:r>
              <a:rPr lang="en-US" dirty="0" err="1"/>
              <a:t>Chemtax</a:t>
            </a:r>
            <a:r>
              <a:rPr lang="en-US" dirty="0"/>
              <a:t> haptophytes in August/September 2019 at QCS01 (shelf station). </a:t>
            </a:r>
          </a:p>
          <a:p>
            <a:endParaRPr lang="en-US" dirty="0"/>
          </a:p>
          <a:p>
            <a:r>
              <a:rPr lang="en-US" dirty="0"/>
              <a:t>Interested in upwelling, so tried looking at 1026 depth.</a:t>
            </a:r>
          </a:p>
          <a:p>
            <a:endParaRPr lang="en-US" dirty="0"/>
          </a:p>
          <a:p>
            <a:r>
              <a:rPr lang="en-US" dirty="0"/>
              <a:t>A bit out of my expertise, but do these depths seem reasonable. If so, QCS01 showed high variability between  2018 and 2019 (no 2020 measurement). 2020 was the year with the </a:t>
            </a:r>
            <a:r>
              <a:rPr lang="en-US" dirty="0" err="1"/>
              <a:t>chemtax</a:t>
            </a:r>
            <a:r>
              <a:rPr lang="en-US" dirty="0"/>
              <a:t> haptophyte influence. Does this line up in any way?</a:t>
            </a:r>
          </a:p>
        </p:txBody>
      </p:sp>
    </p:spTree>
    <p:extLst>
      <p:ext uri="{BB962C8B-B14F-4D97-AF65-F5344CB8AC3E}">
        <p14:creationId xmlns:p14="http://schemas.microsoft.com/office/powerpoint/2010/main" val="1375050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AA0B09-CE3A-46F6-B7E7-29861416B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4" y="0"/>
            <a:ext cx="6096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9D6901-44E6-4F68-A66C-180E89E368E3}"/>
              </a:ext>
            </a:extLst>
          </p:cNvPr>
          <p:cNvSpPr txBox="1"/>
          <p:nvPr/>
        </p:nvSpPr>
        <p:spPr>
          <a:xfrm>
            <a:off x="6356961" y="501041"/>
            <a:ext cx="56805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wanted to see the </a:t>
            </a:r>
            <a:r>
              <a:rPr lang="en-US" dirty="0" err="1"/>
              <a:t>Chemtax</a:t>
            </a:r>
            <a:r>
              <a:rPr lang="en-US" dirty="0"/>
              <a:t> haptophyte biomass in 2019, (not seen in microscopy), and increased species richness had anything to do with an offshore influence </a:t>
            </a:r>
          </a:p>
          <a:p>
            <a:endParaRPr lang="en-US" dirty="0"/>
          </a:p>
          <a:p>
            <a:r>
              <a:rPr lang="en-US" dirty="0"/>
              <a:t>1026 was generally deeper in 2019 (less upwelling?)</a:t>
            </a:r>
          </a:p>
          <a:p>
            <a:endParaRPr lang="en-US" dirty="0"/>
          </a:p>
          <a:p>
            <a:r>
              <a:rPr lang="en-US" dirty="0"/>
              <a:t>Salinity was low (maybe a coastal influence?)</a:t>
            </a:r>
          </a:p>
          <a:p>
            <a:endParaRPr lang="en-US" dirty="0"/>
          </a:p>
          <a:p>
            <a:r>
              <a:rPr lang="en-US" dirty="0"/>
              <a:t>Worth spending time on this or focus on overarching trends/differences?</a:t>
            </a:r>
          </a:p>
          <a:p>
            <a:endParaRPr lang="en-US" dirty="0"/>
          </a:p>
          <a:p>
            <a:r>
              <a:rPr lang="en-US" dirty="0"/>
              <a:t>Also plot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F9538B-96E3-4FD7-B2CD-7B21E8C2C925}"/>
              </a:ext>
            </a:extLst>
          </p:cNvPr>
          <p:cNvSpPr/>
          <p:nvPr/>
        </p:nvSpPr>
        <p:spPr>
          <a:xfrm>
            <a:off x="3369501" y="3306871"/>
            <a:ext cx="576198" cy="10146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876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0E7B2-270E-41FE-BF6C-054CD49BD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76405"/>
          </a:xfrm>
        </p:spPr>
        <p:txBody>
          <a:bodyPr>
            <a:normAutofit fontScale="90000"/>
          </a:bodyPr>
          <a:lstStyle/>
          <a:p>
            <a:r>
              <a:rPr lang="en-US" dirty="0"/>
              <a:t>Methods to 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319DB-130A-442D-BA87-644F6FD5D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6003"/>
            <a:ext cx="10515600" cy="435133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Only photosynthetic species retained </a:t>
            </a:r>
          </a:p>
          <a:p>
            <a:pPr lvl="1"/>
            <a:r>
              <a:rPr lang="en-US" dirty="0"/>
              <a:t>Dinoflagellates removed (suggested by Louis):</a:t>
            </a:r>
          </a:p>
          <a:p>
            <a:pPr lvl="2"/>
            <a:r>
              <a:rPr lang="en-US" dirty="0" err="1"/>
              <a:t>Gymnodinium</a:t>
            </a:r>
            <a:endParaRPr lang="en-US" dirty="0"/>
          </a:p>
          <a:p>
            <a:pPr lvl="2"/>
            <a:r>
              <a:rPr lang="en-US" dirty="0" err="1"/>
              <a:t>Gyrodinium</a:t>
            </a:r>
            <a:endParaRPr lang="en-US" dirty="0"/>
          </a:p>
          <a:p>
            <a:pPr lvl="2"/>
            <a:r>
              <a:rPr lang="en-US" dirty="0" err="1"/>
              <a:t>Katodinium</a:t>
            </a:r>
            <a:endParaRPr lang="en-US" dirty="0"/>
          </a:p>
          <a:p>
            <a:pPr lvl="1"/>
            <a:r>
              <a:rPr lang="en-US" dirty="0">
                <a:solidFill>
                  <a:prstClr val="black"/>
                </a:solidFill>
              </a:rPr>
              <a:t>Unknown species/cells removed.</a:t>
            </a:r>
          </a:p>
          <a:p>
            <a:pPr lvl="1"/>
            <a:endParaRPr lang="en-US" dirty="0">
              <a:solidFill>
                <a:prstClr val="black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prstClr val="black"/>
              </a:solidFill>
            </a:endParaRPr>
          </a:p>
          <a:p>
            <a:pPr lvl="0"/>
            <a:r>
              <a:rPr lang="en-US" sz="2900" dirty="0">
                <a:solidFill>
                  <a:prstClr val="black"/>
                </a:solidFill>
              </a:rPr>
              <a:t>May to October 2018 – 2020, only months with high enough data availability/continuity</a:t>
            </a:r>
          </a:p>
          <a:p>
            <a:pPr lvl="0"/>
            <a:r>
              <a:rPr lang="en-US" dirty="0">
                <a:solidFill>
                  <a:prstClr val="black"/>
                </a:solidFill>
              </a:rPr>
              <a:t>2018 QU39 from 0m, everything else 5m (will make case that pigments are comparable?)</a:t>
            </a:r>
          </a:p>
          <a:p>
            <a:pPr lvl="0"/>
            <a:r>
              <a:rPr lang="en-US" dirty="0">
                <a:solidFill>
                  <a:prstClr val="black"/>
                </a:solidFill>
              </a:rPr>
              <a:t>QU39 (weekly) downscaled to meet Calvert (monthly) by selecting closest date to Calvert survey. I think a monthly average would skew results. Always a QU39 day within a few days of Calvert surveys</a:t>
            </a:r>
          </a:p>
          <a:p>
            <a:pPr lvl="0"/>
            <a:r>
              <a:rPr lang="en-US" dirty="0">
                <a:solidFill>
                  <a:prstClr val="black"/>
                </a:solidFill>
              </a:rPr>
              <a:t>Some Calvert surveys started at end of month and extended into next (i.e. one station sampled on August 31</a:t>
            </a:r>
            <a:r>
              <a:rPr lang="en-US" baseline="30000" dirty="0">
                <a:solidFill>
                  <a:prstClr val="black"/>
                </a:solidFill>
              </a:rPr>
              <a:t>st</a:t>
            </a:r>
            <a:r>
              <a:rPr lang="en-US" dirty="0">
                <a:solidFill>
                  <a:prstClr val="black"/>
                </a:solidFill>
              </a:rPr>
              <a:t> for the “September” survey). For plots with data separated out by month, I pushed this station into the next month to avoid having two data points in the same month. </a:t>
            </a:r>
          </a:p>
          <a:p>
            <a:pPr lvl="0"/>
            <a:r>
              <a:rPr lang="en-US" dirty="0" err="1">
                <a:solidFill>
                  <a:prstClr val="black"/>
                </a:solidFill>
              </a:rPr>
              <a:t>Chemtax</a:t>
            </a:r>
            <a:r>
              <a:rPr lang="en-US" dirty="0">
                <a:solidFill>
                  <a:prstClr val="black"/>
                </a:solidFill>
              </a:rPr>
              <a:t> data only available for 2019 and 2020. </a:t>
            </a:r>
          </a:p>
          <a:p>
            <a:pPr lvl="0"/>
            <a:endParaRPr lang="en-US" dirty="0">
              <a:solidFill>
                <a:prstClr val="black"/>
              </a:solidFill>
            </a:endParaRP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768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B875B-4E35-4F51-89D2-2E21B4BEE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06059"/>
          </a:xfrm>
        </p:spPr>
        <p:txBody>
          <a:bodyPr/>
          <a:lstStyle/>
          <a:p>
            <a:r>
              <a:rPr lang="en-US" dirty="0"/>
              <a:t>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DDC50-A772-4608-B2DE-8E50BA7D1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dirty="0"/>
              <a:t>QU39 (</a:t>
            </a:r>
            <a:r>
              <a:rPr lang="en-US" dirty="0" err="1"/>
              <a:t>NSoG</a:t>
            </a:r>
            <a:r>
              <a:rPr lang="en-US" dirty="0"/>
              <a:t>) different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lvl="1"/>
            <a:r>
              <a:rPr lang="en-US" dirty="0"/>
              <a:t>Diatoms nearly non-existent</a:t>
            </a:r>
          </a:p>
          <a:p>
            <a:pPr lvl="1"/>
            <a:r>
              <a:rPr lang="en-US" dirty="0"/>
              <a:t>Much warmer during the summer</a:t>
            </a:r>
          </a:p>
          <a:p>
            <a:pPr marL="457200" lvl="1" indent="0">
              <a:buNone/>
            </a:pPr>
            <a:endParaRPr lang="en-US" dirty="0"/>
          </a:p>
          <a:p>
            <a:pPr marL="514350" lvl="0" indent="-514350">
              <a:buFont typeface="Arial" panose="020B0604020202020204" pitchFamily="34" charset="0"/>
              <a:buAutoNum type="arabicPeriod"/>
            </a:pPr>
            <a:r>
              <a:rPr lang="en-US" dirty="0">
                <a:solidFill>
                  <a:prstClr val="black"/>
                </a:solidFill>
              </a:rPr>
              <a:t>Despite different physical/chemical drivers and oceanography settings - Calvert stations seem “relatively” comparable with some exceptions</a:t>
            </a:r>
          </a:p>
          <a:p>
            <a:pPr lvl="1"/>
            <a:endParaRPr lang="en-US" dirty="0">
              <a:solidFill>
                <a:prstClr val="black"/>
              </a:solidFill>
            </a:endParaRPr>
          </a:p>
          <a:p>
            <a:pPr lvl="1"/>
            <a:r>
              <a:rPr lang="en-US" dirty="0">
                <a:solidFill>
                  <a:prstClr val="black"/>
                </a:solidFill>
              </a:rPr>
              <a:t>DFO2 seems to show fewer diatom species than QC01/KC10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QCS01 sometimes shows higher summer species diversity, richness and greater influences by haptophytes not seen in microscopy (if we include </a:t>
            </a:r>
            <a:r>
              <a:rPr lang="en-US" dirty="0" err="1">
                <a:solidFill>
                  <a:prstClr val="black"/>
                </a:solidFill>
              </a:rPr>
              <a:t>chemtax</a:t>
            </a:r>
            <a:r>
              <a:rPr lang="en-US" dirty="0">
                <a:solidFill>
                  <a:prstClr val="black"/>
                </a:solidFill>
              </a:rPr>
              <a:t> data), but I am not sure why.</a:t>
            </a:r>
          </a:p>
          <a:p>
            <a:pPr lvl="1"/>
            <a:endParaRPr lang="en-US" dirty="0">
              <a:solidFill>
                <a:prstClr val="black"/>
              </a:solidFill>
            </a:endParaRPr>
          </a:p>
          <a:p>
            <a:pPr marL="457200" lvl="1" indent="0">
              <a:buNone/>
            </a:pPr>
            <a:endParaRPr lang="en-US" dirty="0"/>
          </a:p>
          <a:p>
            <a:pPr marL="514350" lvl="1" indent="-51435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829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B3C538A-81C8-4A37-9C1E-2F0CD5F1E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5" y="654484"/>
            <a:ext cx="5789947" cy="62035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3208792-03C0-4A74-89D6-BE016DC3D53A}"/>
              </a:ext>
            </a:extLst>
          </p:cNvPr>
          <p:cNvSpPr txBox="1"/>
          <p:nvPr/>
        </p:nvSpPr>
        <p:spPr>
          <a:xfrm>
            <a:off x="138546" y="101601"/>
            <a:ext cx="3624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Physical-Chemical (5m)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DAABD7-442C-4DF9-9E4F-17F10F3E8297}"/>
              </a:ext>
            </a:extLst>
          </p:cNvPr>
          <p:cNvSpPr txBox="1"/>
          <p:nvPr/>
        </p:nvSpPr>
        <p:spPr>
          <a:xfrm>
            <a:off x="5988340" y="944431"/>
            <a:ext cx="488383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QU39 is much warmer from June through August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Would be statistically warmer, but need test (AVOVA?)</a:t>
            </a:r>
          </a:p>
          <a:p>
            <a:pPr lvl="1" indent="-457200"/>
            <a:r>
              <a:rPr lang="en-US" sz="1400" dirty="0"/>
              <a:t>DFO2 is the coolest station. QCS01/KC10 similar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1B54D3-A45C-4D11-98A6-73DFB3D7E12E}"/>
              </a:ext>
            </a:extLst>
          </p:cNvPr>
          <p:cNvSpPr txBox="1"/>
          <p:nvPr/>
        </p:nvSpPr>
        <p:spPr>
          <a:xfrm>
            <a:off x="5988340" y="2029489"/>
            <a:ext cx="43050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QU39 freshest June through September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Only because 5m misses surface layer at DFO2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Maybe I should be using a 0 – 5m average?</a:t>
            </a:r>
          </a:p>
          <a:p>
            <a:pPr lvl="1" indent="-457200"/>
            <a:r>
              <a:rPr lang="en-US" sz="1400" dirty="0"/>
              <a:t>QCS01 most saline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0FC177-F713-4B37-9340-5007A2DA36CF}"/>
              </a:ext>
            </a:extLst>
          </p:cNvPr>
          <p:cNvSpPr txBox="1"/>
          <p:nvPr/>
        </p:nvSpPr>
        <p:spPr>
          <a:xfrm>
            <a:off x="5988340" y="3273989"/>
            <a:ext cx="466852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indent="-457200"/>
            <a:r>
              <a:rPr lang="en-US" sz="1400" dirty="0"/>
              <a:t>DFO2 is most stratified – measurement captures surface layer</a:t>
            </a:r>
          </a:p>
          <a:p>
            <a:pPr lvl="1" indent="-457200"/>
            <a:r>
              <a:rPr lang="en-US" sz="1400" dirty="0"/>
              <a:t>QU39 and KC10 similar</a:t>
            </a:r>
          </a:p>
          <a:p>
            <a:pPr lvl="1" indent="-457200"/>
            <a:r>
              <a:rPr lang="en-US" sz="1400" dirty="0"/>
              <a:t>QCS01 least stratified</a:t>
            </a:r>
          </a:p>
          <a:p>
            <a:pPr lvl="1" indent="-457200"/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05BAC7-C541-4A6F-9495-20FDE5387195}"/>
              </a:ext>
            </a:extLst>
          </p:cNvPr>
          <p:cNvSpPr txBox="1"/>
          <p:nvPr/>
        </p:nvSpPr>
        <p:spPr>
          <a:xfrm>
            <a:off x="5988340" y="4651932"/>
            <a:ext cx="508126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indent="-457200"/>
            <a:r>
              <a:rPr lang="en-US" sz="1400" dirty="0"/>
              <a:t>A bit all over the place – variability is plankton vs monthly sampling</a:t>
            </a:r>
          </a:p>
          <a:p>
            <a:pPr lvl="1" indent="-457200"/>
            <a:r>
              <a:rPr lang="en-US" sz="1400" dirty="0"/>
              <a:t>DFO2 has much higher nutrients (including PO4 and SiO2)</a:t>
            </a:r>
          </a:p>
          <a:p>
            <a:pPr lvl="1" indent="-457200"/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72BEFB-BEB4-4F20-AE03-C99EADAC2D68}"/>
              </a:ext>
            </a:extLst>
          </p:cNvPr>
          <p:cNvSpPr txBox="1"/>
          <p:nvPr/>
        </p:nvSpPr>
        <p:spPr>
          <a:xfrm>
            <a:off x="5988340" y="5952433"/>
            <a:ext cx="6103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indent="-457200"/>
            <a:r>
              <a:rPr lang="en-US" sz="1400" dirty="0"/>
              <a:t>DFO2 has shallowest </a:t>
            </a:r>
            <a:r>
              <a:rPr lang="en-US" sz="1400" dirty="0" err="1"/>
              <a:t>secchi</a:t>
            </a:r>
            <a:r>
              <a:rPr lang="en-US" sz="1400" dirty="0"/>
              <a:t> depths August through September – freshest/runoff?</a:t>
            </a:r>
          </a:p>
          <a:p>
            <a:pPr lvl="1" indent="-457200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12682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89758-3734-41AB-998A-85FCE76E2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86853"/>
          </a:xfrm>
        </p:spPr>
        <p:txBody>
          <a:bodyPr>
            <a:normAutofit fontScale="90000"/>
          </a:bodyPr>
          <a:lstStyle/>
          <a:p>
            <a:r>
              <a:rPr lang="en-US" dirty="0"/>
              <a:t>Group Level Abundance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DB9E7C-D881-4098-BE82-F434C73E4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7" y="586853"/>
            <a:ext cx="5611027" cy="627114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9748ACE-27D7-4969-8034-5E77B9C00259}"/>
              </a:ext>
            </a:extLst>
          </p:cNvPr>
          <p:cNvSpPr/>
          <p:nvPr/>
        </p:nvSpPr>
        <p:spPr>
          <a:xfrm>
            <a:off x="6177828" y="701551"/>
            <a:ext cx="566553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b="1" dirty="0"/>
              <a:t>Key point 1) </a:t>
            </a:r>
            <a:r>
              <a:rPr lang="en-US" b="1" dirty="0" err="1"/>
              <a:t>NSoG</a:t>
            </a:r>
            <a:r>
              <a:rPr lang="en-US" b="1" dirty="0"/>
              <a:t> is diatom poor from June through August. The dominant physical difference when compared to the central coast is greater temperature, notably from June through August.</a:t>
            </a:r>
          </a:p>
          <a:p>
            <a:endParaRPr lang="en-US" b="1" dirty="0"/>
          </a:p>
          <a:p>
            <a:r>
              <a:rPr lang="en-US" dirty="0"/>
              <a:t>Tough to discern trends in other groups due to variability</a:t>
            </a:r>
          </a:p>
          <a:p>
            <a:endParaRPr lang="en-US" dirty="0"/>
          </a:p>
          <a:p>
            <a:r>
              <a:rPr lang="en-US" dirty="0" err="1"/>
              <a:t>Chrysophytes</a:t>
            </a:r>
            <a:r>
              <a:rPr lang="en-US" dirty="0"/>
              <a:t> are all over the place with exception to Calvert in in June and August. Rarely present at QU39.</a:t>
            </a:r>
          </a:p>
          <a:p>
            <a:endParaRPr lang="en-US" dirty="0"/>
          </a:p>
          <a:p>
            <a:r>
              <a:rPr lang="en-US" dirty="0" err="1"/>
              <a:t>Cryptophyte</a:t>
            </a:r>
            <a:r>
              <a:rPr lang="en-US" dirty="0"/>
              <a:t> abundance highly variable. Tends to be greatest at QU39 </a:t>
            </a:r>
          </a:p>
        </p:txBody>
      </p:sp>
    </p:spTree>
    <p:extLst>
      <p:ext uri="{BB962C8B-B14F-4D97-AF65-F5344CB8AC3E}">
        <p14:creationId xmlns:p14="http://schemas.microsoft.com/office/powerpoint/2010/main" val="3437167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A49DAF-D376-4BFD-9011-20A54868DE3D}"/>
              </a:ext>
            </a:extLst>
          </p:cNvPr>
          <p:cNvSpPr txBox="1"/>
          <p:nvPr/>
        </p:nvSpPr>
        <p:spPr>
          <a:xfrm>
            <a:off x="138546" y="101601"/>
            <a:ext cx="5354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Microscopy Abundance Timeseries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8AA45E-868C-486F-9BD0-3D30F26A8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4" y="1210542"/>
            <a:ext cx="9015086" cy="53029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514F8A-7639-49F7-81B3-37C3D0572CEA}"/>
              </a:ext>
            </a:extLst>
          </p:cNvPr>
          <p:cNvSpPr txBox="1"/>
          <p:nvPr/>
        </p:nvSpPr>
        <p:spPr>
          <a:xfrm>
            <a:off x="795403" y="1622120"/>
            <a:ext cx="1000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DFO2 (F)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096BF5-99CF-4C1C-BD79-0C882E988443}"/>
              </a:ext>
            </a:extLst>
          </p:cNvPr>
          <p:cNvSpPr txBox="1"/>
          <p:nvPr/>
        </p:nvSpPr>
        <p:spPr>
          <a:xfrm>
            <a:off x="795403" y="2757813"/>
            <a:ext cx="970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KC10 (C)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C1A12A-C4A8-48DB-8B2D-ACFD5A3E3D2A}"/>
              </a:ext>
            </a:extLst>
          </p:cNvPr>
          <p:cNvSpPr txBox="1"/>
          <p:nvPr/>
        </p:nvSpPr>
        <p:spPr>
          <a:xfrm>
            <a:off x="795402" y="3862038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QCS01 (S)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354745-3780-428D-AF07-F954A69D4622}"/>
              </a:ext>
            </a:extLst>
          </p:cNvPr>
          <p:cNvSpPr txBox="1"/>
          <p:nvPr/>
        </p:nvSpPr>
        <p:spPr>
          <a:xfrm>
            <a:off x="795402" y="4966263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QU39 (E)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230F73-A918-48FF-A754-72402E473F1B}"/>
              </a:ext>
            </a:extLst>
          </p:cNvPr>
          <p:cNvSpPr txBox="1"/>
          <p:nvPr/>
        </p:nvSpPr>
        <p:spPr>
          <a:xfrm>
            <a:off x="2901862" y="162212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77BEB6-DA07-4721-A5CA-FC6902B2C6AC}"/>
              </a:ext>
            </a:extLst>
          </p:cNvPr>
          <p:cNvSpPr txBox="1"/>
          <p:nvPr/>
        </p:nvSpPr>
        <p:spPr>
          <a:xfrm>
            <a:off x="5662112" y="162212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54E5F7-D5B0-4DD3-816D-C97F57156B9F}"/>
              </a:ext>
            </a:extLst>
          </p:cNvPr>
          <p:cNvSpPr txBox="1"/>
          <p:nvPr/>
        </p:nvSpPr>
        <p:spPr>
          <a:xfrm>
            <a:off x="8422362" y="162819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E206E4-DF5F-425F-87E5-1CE926E60B95}"/>
              </a:ext>
            </a:extLst>
          </p:cNvPr>
          <p:cNvSpPr txBox="1"/>
          <p:nvPr/>
        </p:nvSpPr>
        <p:spPr>
          <a:xfrm>
            <a:off x="9290138" y="1691014"/>
            <a:ext cx="27661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QU39 lacks diatoms</a:t>
            </a:r>
          </a:p>
          <a:p>
            <a:endParaRPr lang="en-US" dirty="0"/>
          </a:p>
          <a:p>
            <a:r>
              <a:rPr lang="en-US" dirty="0"/>
              <a:t>KC10 and QCS01 look relatively similar, but DFO2 has some differences.</a:t>
            </a:r>
          </a:p>
        </p:txBody>
      </p:sp>
    </p:spTree>
    <p:extLst>
      <p:ext uri="{BB962C8B-B14F-4D97-AF65-F5344CB8AC3E}">
        <p14:creationId xmlns:p14="http://schemas.microsoft.com/office/powerpoint/2010/main" val="1319882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0CF1BBE-DC0A-42BF-9DA2-4DDC60B62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8" y="468333"/>
            <a:ext cx="5240055" cy="62880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C223AF-9C22-491A-AA6F-EC8EAF066CB3}"/>
              </a:ext>
            </a:extLst>
          </p:cNvPr>
          <p:cNvSpPr txBox="1"/>
          <p:nvPr/>
        </p:nvSpPr>
        <p:spPr>
          <a:xfrm>
            <a:off x="3414086" y="3144223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</a:t>
            </a:r>
            <a:r>
              <a:rPr lang="en-US" baseline="30000" dirty="0"/>
              <a:t>10</a:t>
            </a:r>
            <a:r>
              <a:rPr lang="en-US" dirty="0"/>
              <a:t>(Abundance)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A98874-3244-4A00-8F87-1153F6A88772}"/>
              </a:ext>
            </a:extLst>
          </p:cNvPr>
          <p:cNvSpPr txBox="1"/>
          <p:nvPr/>
        </p:nvSpPr>
        <p:spPr>
          <a:xfrm>
            <a:off x="2733194" y="6167704"/>
            <a:ext cx="2558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sqrt(Relative Abundance)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721F65-7812-4EBD-870E-6ADE4DDF0D3F}"/>
              </a:ext>
            </a:extLst>
          </p:cNvPr>
          <p:cNvSpPr txBox="1"/>
          <p:nvPr/>
        </p:nvSpPr>
        <p:spPr>
          <a:xfrm>
            <a:off x="138546" y="101601"/>
            <a:ext cx="5189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Microscopy Abundance – </a:t>
            </a:r>
            <a:r>
              <a:rPr lang="en-US" sz="2800" b="1" dirty="0" err="1"/>
              <a:t>nMDS</a:t>
            </a:r>
            <a:r>
              <a:rPr lang="en-US" sz="2800" b="1"/>
              <a:t> - </a:t>
            </a:r>
            <a:endParaRPr lang="en-US" sz="2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6D11C9-6342-452B-95DA-D47A434290A6}"/>
              </a:ext>
            </a:extLst>
          </p:cNvPr>
          <p:cNvSpPr txBox="1"/>
          <p:nvPr/>
        </p:nvSpPr>
        <p:spPr>
          <a:xfrm>
            <a:off x="5661764" y="782877"/>
            <a:ext cx="632993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Bray Curtis similarity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QU39 is different during the summer (lack of diatoms)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QU39 June and rest of stations more similar (diatoms)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Seems to be a rough spring-autumn gradient (excluding QU39)</a:t>
            </a:r>
          </a:p>
        </p:txBody>
      </p:sp>
    </p:spTree>
    <p:extLst>
      <p:ext uri="{BB962C8B-B14F-4D97-AF65-F5344CB8AC3E}">
        <p14:creationId xmlns:p14="http://schemas.microsoft.com/office/powerpoint/2010/main" val="2804327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6CB64-D3C6-493B-8B7B-C6173E6FB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18168"/>
          </a:xfrm>
        </p:spPr>
        <p:txBody>
          <a:bodyPr>
            <a:normAutofit fontScale="90000"/>
          </a:bodyPr>
          <a:lstStyle/>
          <a:p>
            <a:r>
              <a:rPr lang="en-US" dirty="0"/>
              <a:t>Statistical tests added to </a:t>
            </a:r>
            <a:r>
              <a:rPr lang="en-US" dirty="0" err="1"/>
              <a:t>nMDS</a:t>
            </a:r>
            <a:r>
              <a:rPr lang="en-US" dirty="0"/>
              <a:t>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6E970-3BCF-4D0B-9ABC-AAB727535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472" y="707721"/>
            <a:ext cx="7094572" cy="596865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ANOSIM</a:t>
            </a:r>
          </a:p>
          <a:p>
            <a:pPr marL="0" indent="0">
              <a:buNone/>
            </a:pPr>
            <a:r>
              <a:rPr lang="en-US" dirty="0"/>
              <a:t>Differences in log10(</a:t>
            </a:r>
            <a:r>
              <a:rPr lang="en-US" b="1" dirty="0"/>
              <a:t>abundance + 1)</a:t>
            </a:r>
            <a:r>
              <a:rPr lang="en-US" dirty="0"/>
              <a:t> data between:</a:t>
            </a:r>
          </a:p>
          <a:p>
            <a:pPr lvl="1"/>
            <a:r>
              <a:rPr lang="en-US" b="1" dirty="0"/>
              <a:t>Region</a:t>
            </a:r>
            <a:r>
              <a:rPr lang="en-US" dirty="0"/>
              <a:t> (Calvert vs </a:t>
            </a:r>
            <a:r>
              <a:rPr lang="en-US" dirty="0" err="1"/>
              <a:t>NSoG</a:t>
            </a:r>
            <a:r>
              <a:rPr lang="en-US" dirty="0"/>
              <a:t>) 		p = 0.0001, R = 0.62</a:t>
            </a:r>
          </a:p>
          <a:p>
            <a:pPr lvl="1"/>
            <a:r>
              <a:rPr lang="en-US" b="1" dirty="0"/>
              <a:t>Site</a:t>
            </a:r>
            <a:r>
              <a:rPr lang="en-US" dirty="0"/>
              <a:t> (QCS01, KC10, DFO2, QU39)     	p = 0.0001, R = 0.27</a:t>
            </a:r>
          </a:p>
          <a:p>
            <a:pPr marL="45720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b="1" dirty="0"/>
              <a:t>1) Indicator species  - between region</a:t>
            </a:r>
          </a:p>
          <a:p>
            <a:pPr marL="800100" lvl="2" indent="-342900"/>
            <a:r>
              <a:rPr lang="en-US" b="1" dirty="0"/>
              <a:t>Calvert – only where  P &lt;= 0.01 </a:t>
            </a:r>
          </a:p>
          <a:p>
            <a:pPr marL="1257300" lvl="3" indent="-342900"/>
            <a:r>
              <a:rPr lang="en-US" dirty="0" err="1"/>
              <a:t>Chaetoceros</a:t>
            </a:r>
            <a:r>
              <a:rPr lang="en-US" dirty="0"/>
              <a:t> </a:t>
            </a:r>
            <a:r>
              <a:rPr lang="en-US" dirty="0" err="1"/>
              <a:t>tenuissimus</a:t>
            </a:r>
            <a:r>
              <a:rPr lang="en-US" dirty="0"/>
              <a:t>    	 0.720  0.0001 ***</a:t>
            </a:r>
          </a:p>
          <a:p>
            <a:pPr marL="1257300" lvl="3" indent="-342900"/>
            <a:r>
              <a:rPr lang="en-US" dirty="0" err="1"/>
              <a:t>Skeletonema</a:t>
            </a:r>
            <a:r>
              <a:rPr lang="en-US" dirty="0"/>
              <a:t> </a:t>
            </a:r>
            <a:r>
              <a:rPr lang="en-US" dirty="0" err="1"/>
              <a:t>marinoi</a:t>
            </a:r>
            <a:r>
              <a:rPr lang="en-US" dirty="0"/>
              <a:t>         	0.684  0.0001 ***</a:t>
            </a:r>
          </a:p>
          <a:p>
            <a:pPr marL="1257300" lvl="3" indent="-342900"/>
            <a:r>
              <a:rPr lang="en-US" dirty="0" err="1"/>
              <a:t>Leptocylindrus</a:t>
            </a:r>
            <a:r>
              <a:rPr lang="en-US" dirty="0"/>
              <a:t> </a:t>
            </a:r>
            <a:r>
              <a:rPr lang="en-US" dirty="0" err="1"/>
              <a:t>danicus</a:t>
            </a:r>
            <a:r>
              <a:rPr lang="en-US" dirty="0"/>
              <a:t>     	 0.661  0.0001 ***</a:t>
            </a:r>
          </a:p>
          <a:p>
            <a:pPr marL="1257300" lvl="3" indent="-342900"/>
            <a:r>
              <a:rPr lang="en-US" dirty="0"/>
              <a:t>Dinophyceae                 	0.623  0.0001 ***</a:t>
            </a:r>
          </a:p>
          <a:p>
            <a:pPr marL="1257300" lvl="3" indent="-342900"/>
            <a:r>
              <a:rPr lang="en-US" dirty="0"/>
              <a:t>Euglenozoa                  	0.604  0.0001 ***</a:t>
            </a:r>
          </a:p>
          <a:p>
            <a:pPr marL="1257300" lvl="3" indent="-342900"/>
            <a:r>
              <a:rPr lang="en-US" dirty="0" err="1"/>
              <a:t>Thalassiosira</a:t>
            </a:r>
            <a:r>
              <a:rPr lang="en-US" dirty="0"/>
              <a:t>              	 	0.588  0.0001 ***</a:t>
            </a:r>
          </a:p>
          <a:p>
            <a:pPr marL="1257300" lvl="3" indent="-342900"/>
            <a:r>
              <a:rPr lang="en-US" dirty="0" err="1"/>
              <a:t>Cylindrotheca</a:t>
            </a:r>
            <a:r>
              <a:rPr lang="en-US" dirty="0"/>
              <a:t> </a:t>
            </a:r>
            <a:r>
              <a:rPr lang="en-US" dirty="0" err="1"/>
              <a:t>closterium</a:t>
            </a:r>
            <a:r>
              <a:rPr lang="en-US" dirty="0"/>
              <a:t>    	0.563  0.0001 ***</a:t>
            </a:r>
          </a:p>
          <a:p>
            <a:pPr marL="1257300" lvl="3" indent="-342900"/>
            <a:r>
              <a:rPr lang="en-US" dirty="0" err="1"/>
              <a:t>Ceratium</a:t>
            </a:r>
            <a:r>
              <a:rPr lang="en-US" dirty="0"/>
              <a:t> </a:t>
            </a:r>
            <a:r>
              <a:rPr lang="en-US" dirty="0" err="1"/>
              <a:t>lineatum</a:t>
            </a:r>
            <a:r>
              <a:rPr lang="en-US" dirty="0"/>
              <a:t>          	 0.494  0.0007 ***</a:t>
            </a:r>
          </a:p>
          <a:p>
            <a:pPr marL="1257300" lvl="3" indent="-342900"/>
            <a:r>
              <a:rPr lang="en-US" dirty="0" err="1"/>
              <a:t>Thalassionema</a:t>
            </a:r>
            <a:r>
              <a:rPr lang="en-US" dirty="0"/>
              <a:t> </a:t>
            </a:r>
            <a:r>
              <a:rPr lang="en-US" dirty="0" err="1"/>
              <a:t>nitzschioides</a:t>
            </a:r>
            <a:r>
              <a:rPr lang="en-US" dirty="0"/>
              <a:t> 	0.484  0.0005 ***</a:t>
            </a:r>
          </a:p>
          <a:p>
            <a:pPr marL="1257300" lvl="3" indent="-342900"/>
            <a:r>
              <a:rPr lang="en-US" dirty="0" err="1"/>
              <a:t>Chaetoceros</a:t>
            </a:r>
            <a:r>
              <a:rPr lang="en-US" dirty="0"/>
              <a:t> </a:t>
            </a:r>
            <a:r>
              <a:rPr lang="en-US" dirty="0" err="1"/>
              <a:t>cinctus</a:t>
            </a:r>
            <a:r>
              <a:rPr lang="en-US" dirty="0"/>
              <a:t>         	0.483  0.0004 ***</a:t>
            </a:r>
          </a:p>
          <a:p>
            <a:pPr marL="1257300" lvl="3" indent="-342900"/>
            <a:r>
              <a:rPr lang="en-US" dirty="0" err="1"/>
              <a:t>Pennales</a:t>
            </a:r>
            <a:r>
              <a:rPr lang="en-US" dirty="0"/>
              <a:t>                    		0.477  0.0001 ***</a:t>
            </a:r>
          </a:p>
          <a:p>
            <a:pPr marL="1257300" lvl="3" indent="-342900"/>
            <a:r>
              <a:rPr lang="en-US" dirty="0" err="1"/>
              <a:t>Biddulphiales</a:t>
            </a:r>
            <a:r>
              <a:rPr lang="en-US" dirty="0"/>
              <a:t>              	 0.471  0.0007 ***</a:t>
            </a:r>
          </a:p>
          <a:p>
            <a:pPr marL="1257300" lvl="3" indent="-342900"/>
            <a:r>
              <a:rPr lang="en-US" dirty="0" err="1"/>
              <a:t>Dinophysis</a:t>
            </a:r>
            <a:r>
              <a:rPr lang="en-US" dirty="0"/>
              <a:t> </a:t>
            </a:r>
            <a:r>
              <a:rPr lang="en-US" dirty="0" err="1"/>
              <a:t>acuminata</a:t>
            </a:r>
            <a:r>
              <a:rPr lang="en-US" dirty="0"/>
              <a:t>        	0.462  0.0010 ***</a:t>
            </a:r>
          </a:p>
          <a:p>
            <a:pPr marL="1257300" lvl="3" indent="-342900"/>
            <a:r>
              <a:rPr lang="en-US" dirty="0"/>
              <a:t>Pseudo-</a:t>
            </a:r>
            <a:r>
              <a:rPr lang="en-US" dirty="0" err="1"/>
              <a:t>nitzschia</a:t>
            </a:r>
            <a:r>
              <a:rPr lang="en-US" dirty="0"/>
              <a:t> </a:t>
            </a:r>
            <a:r>
              <a:rPr lang="en-US" dirty="0" err="1"/>
              <a:t>seriata</a:t>
            </a:r>
            <a:r>
              <a:rPr lang="en-US" dirty="0"/>
              <a:t>    	0.461  0.0006 ***</a:t>
            </a:r>
          </a:p>
          <a:p>
            <a:pPr marL="1257300" lvl="3" indent="-342900"/>
            <a:r>
              <a:rPr lang="en-US" dirty="0" err="1"/>
              <a:t>Chaetoceros</a:t>
            </a:r>
            <a:r>
              <a:rPr lang="en-US" dirty="0"/>
              <a:t> debilis         	0.460  0.0009 ***</a:t>
            </a:r>
          </a:p>
          <a:p>
            <a:pPr marL="1257300" lvl="3" indent="-342900"/>
            <a:r>
              <a:rPr lang="en-US" dirty="0"/>
              <a:t>Pseudo-</a:t>
            </a:r>
            <a:r>
              <a:rPr lang="en-US" dirty="0" err="1"/>
              <a:t>nitzschia</a:t>
            </a:r>
            <a:r>
              <a:rPr lang="en-US" dirty="0"/>
              <a:t> spp.          	0.448  0.0005 ***</a:t>
            </a:r>
          </a:p>
          <a:p>
            <a:pPr marL="857250" lvl="3" indent="-400050"/>
            <a:r>
              <a:rPr lang="en-US" b="1" dirty="0"/>
              <a:t>QU39</a:t>
            </a:r>
          </a:p>
          <a:p>
            <a:pPr marL="1314450" lvl="4" indent="-400050"/>
            <a:r>
              <a:rPr lang="en-US" dirty="0" err="1"/>
              <a:t>Corethron</a:t>
            </a:r>
            <a:r>
              <a:rPr lang="en-US" dirty="0"/>
              <a:t> </a:t>
            </a:r>
            <a:r>
              <a:rPr lang="en-US" dirty="0" err="1"/>
              <a:t>criophilum</a:t>
            </a:r>
            <a:r>
              <a:rPr lang="en-US" dirty="0"/>
              <a:t> 0.364  0.0024 **</a:t>
            </a:r>
          </a:p>
          <a:p>
            <a:pPr marL="45720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3867D6-E28C-4E24-9CFE-1617F1C22A4D}"/>
              </a:ext>
            </a:extLst>
          </p:cNvPr>
          <p:cNvSpPr txBox="1"/>
          <p:nvPr/>
        </p:nvSpPr>
        <p:spPr>
          <a:xfrm>
            <a:off x="6942266" y="2307052"/>
            <a:ext cx="489758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Central coast </a:t>
            </a:r>
            <a:r>
              <a:rPr lang="en-US" sz="2200" dirty="0"/>
              <a:t>indicators are mostly </a:t>
            </a:r>
            <a:r>
              <a:rPr lang="en-US" sz="2200" b="1" dirty="0"/>
              <a:t>diatoms</a:t>
            </a:r>
            <a:r>
              <a:rPr lang="en-US" sz="2200" dirty="0"/>
              <a:t>, which are largely absent at QU39 in the summer. This seems to drive the dissimilarity in cluster analysis and </a:t>
            </a:r>
            <a:r>
              <a:rPr lang="en-US" sz="2200" dirty="0" err="1"/>
              <a:t>nMDS</a:t>
            </a:r>
            <a:r>
              <a:rPr lang="en-US" sz="2200" dirty="0"/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283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1594</TotalTime>
  <Words>2188</Words>
  <Application>Microsoft Office PowerPoint</Application>
  <PresentationFormat>Widescreen</PresentationFormat>
  <Paragraphs>349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Office Theme</vt:lpstr>
      <vt:lpstr>Calvert and NSoG Spatial Comparison</vt:lpstr>
      <vt:lpstr>Station Locations</vt:lpstr>
      <vt:lpstr>Methods to note</vt:lpstr>
      <vt:lpstr>Key points</vt:lpstr>
      <vt:lpstr>PowerPoint Presentation</vt:lpstr>
      <vt:lpstr>Group Level Abundance</vt:lpstr>
      <vt:lpstr>PowerPoint Presentation</vt:lpstr>
      <vt:lpstr>PowerPoint Presentation</vt:lpstr>
      <vt:lpstr>Statistical tests added to nMDS analysis</vt:lpstr>
      <vt:lpstr>Statistical tests added to nMDS analysis</vt:lpstr>
      <vt:lpstr>Diversity</vt:lpstr>
      <vt:lpstr>PowerPoint Presentation</vt:lpstr>
      <vt:lpstr>PowerPoint Presentation</vt:lpstr>
      <vt:lpstr>Mantel Tests</vt:lpstr>
      <vt:lpstr>Chemtax – Do we include?</vt:lpstr>
      <vt:lpstr>Chemtax timeseries (only 2019-2020)</vt:lpstr>
      <vt:lpstr>PowerPoint Presentation</vt:lpstr>
      <vt:lpstr>Statistical tests added to nMDS analysis - Chemtax</vt:lpstr>
      <vt:lpstr>Chemtax RDA</vt:lpstr>
      <vt:lpstr>Chemtax Mantel</vt:lpstr>
      <vt:lpstr>Calvert Variability – QCS01 offshore influence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Del Belluz</dc:creator>
  <cp:lastModifiedBy>Justin Del Belluz</cp:lastModifiedBy>
  <cp:revision>100</cp:revision>
  <dcterms:created xsi:type="dcterms:W3CDTF">2021-10-13T20:35:32Z</dcterms:created>
  <dcterms:modified xsi:type="dcterms:W3CDTF">2021-11-05T22:28:01Z</dcterms:modified>
</cp:coreProperties>
</file>